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8" r:id="rId1"/>
  </p:sldMasterIdLst>
  <p:notesMasterIdLst>
    <p:notesMasterId r:id="rId13"/>
  </p:notesMasterIdLst>
  <p:sldIdLst>
    <p:sldId id="256" r:id="rId2"/>
    <p:sldId id="266" r:id="rId3"/>
    <p:sldId id="258" r:id="rId4"/>
    <p:sldId id="263" r:id="rId5"/>
    <p:sldId id="260" r:id="rId6"/>
    <p:sldId id="262" r:id="rId7"/>
    <p:sldId id="261" r:id="rId8"/>
    <p:sldId id="257" r:id="rId9"/>
    <p:sldId id="264" r:id="rId10"/>
    <p:sldId id="259"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532" autoAdjust="0"/>
  </p:normalViewPr>
  <p:slideViewPr>
    <p:cSldViewPr snapToGrid="0">
      <p:cViewPr>
        <p:scale>
          <a:sx n="82" d="100"/>
          <a:sy n="82" d="100"/>
        </p:scale>
        <p:origin x="-240" y="19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35C6EC-FDCF-4042-AD57-D34EA4C7786F}" type="datetimeFigureOut">
              <a:rPr lang="en-IN" smtClean="0"/>
              <a:pPr/>
              <a:t>30-06-2018</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D6A15-2774-4FB4-9E6F-8AC6F4BD914C}" type="slidenum">
              <a:rPr lang="en-IN" smtClean="0"/>
              <a:pPr/>
              <a:t>‹#›</a:t>
            </a:fld>
            <a:endParaRPr lang="en-IN"/>
          </a:p>
        </p:txBody>
      </p:sp>
    </p:spTree>
    <p:extLst>
      <p:ext uri="{BB962C8B-B14F-4D97-AF65-F5344CB8AC3E}">
        <p14:creationId xmlns="" xmlns:p14="http://schemas.microsoft.com/office/powerpoint/2010/main" val="487016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4DD6A15-2774-4FB4-9E6F-8AC6F4BD914C}" type="slidenum">
              <a:rPr lang="en-IN" smtClean="0"/>
              <a:pPr/>
              <a:t>1</a:t>
            </a:fld>
            <a:endParaRPr lang="en-IN"/>
          </a:p>
        </p:txBody>
      </p:sp>
    </p:spTree>
    <p:extLst>
      <p:ext uri="{BB962C8B-B14F-4D97-AF65-F5344CB8AC3E}">
        <p14:creationId xmlns="" xmlns:p14="http://schemas.microsoft.com/office/powerpoint/2010/main" val="2951134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4DD6A15-2774-4FB4-9E6F-8AC6F4BD914C}" type="slidenum">
              <a:rPr lang="en-IN" smtClean="0"/>
              <a:pPr/>
              <a:t>3</a:t>
            </a:fld>
            <a:endParaRPr lang="en-IN"/>
          </a:p>
        </p:txBody>
      </p:sp>
    </p:spTree>
    <p:extLst>
      <p:ext uri="{BB962C8B-B14F-4D97-AF65-F5344CB8AC3E}">
        <p14:creationId xmlns="" xmlns:p14="http://schemas.microsoft.com/office/powerpoint/2010/main" val="2782866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H2O</a:t>
            </a:r>
            <a:r>
              <a:rPr lang="en-US" baseline="0" dirty="0" smtClean="0"/>
              <a:t> is chemical formulae for water can be split apart by hydrolysis process, H2 get attracted toward negative electrode and O toward positive electrode ,electrodes are steel or graphite material  ,and can contribute to Hydrolysis process </a:t>
            </a:r>
            <a:endParaRPr lang="en-IN" dirty="0"/>
          </a:p>
        </p:txBody>
      </p:sp>
      <p:sp>
        <p:nvSpPr>
          <p:cNvPr id="4" name="Slide Number Placeholder 3"/>
          <p:cNvSpPr>
            <a:spLocks noGrp="1"/>
          </p:cNvSpPr>
          <p:nvPr>
            <p:ph type="sldNum" sz="quarter" idx="10"/>
          </p:nvPr>
        </p:nvSpPr>
        <p:spPr/>
        <p:txBody>
          <a:bodyPr/>
          <a:lstStyle/>
          <a:p>
            <a:fld id="{04DD6A15-2774-4FB4-9E6F-8AC6F4BD914C}" type="slidenum">
              <a:rPr lang="en-IN" smtClean="0"/>
              <a:pPr/>
              <a:t>4</a:t>
            </a:fld>
            <a:endParaRPr lang="en-IN"/>
          </a:p>
        </p:txBody>
      </p:sp>
    </p:spTree>
    <p:extLst>
      <p:ext uri="{BB962C8B-B14F-4D97-AF65-F5344CB8AC3E}">
        <p14:creationId xmlns="" xmlns:p14="http://schemas.microsoft.com/office/powerpoint/2010/main" val="1020206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4DD6A15-2774-4FB4-9E6F-8AC6F4BD914C}" type="slidenum">
              <a:rPr lang="en-IN" smtClean="0"/>
              <a:pPr/>
              <a:t>6</a:t>
            </a:fld>
            <a:endParaRPr lang="en-IN"/>
          </a:p>
        </p:txBody>
      </p:sp>
    </p:spTree>
    <p:extLst>
      <p:ext uri="{BB962C8B-B14F-4D97-AF65-F5344CB8AC3E}">
        <p14:creationId xmlns="" xmlns:p14="http://schemas.microsoft.com/office/powerpoint/2010/main" val="2678060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04DD6A15-2774-4FB4-9E6F-8AC6F4BD914C}" type="slidenum">
              <a:rPr lang="en-IN" smtClean="0"/>
              <a:pPr/>
              <a:t>7</a:t>
            </a:fld>
            <a:endParaRPr lang="en-IN"/>
          </a:p>
        </p:txBody>
      </p:sp>
    </p:spTree>
    <p:extLst>
      <p:ext uri="{BB962C8B-B14F-4D97-AF65-F5344CB8AC3E}">
        <p14:creationId xmlns="" xmlns:p14="http://schemas.microsoft.com/office/powerpoint/2010/main" val="30206917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Fuel cell convert</a:t>
            </a:r>
            <a:r>
              <a:rPr lang="en-US" baseline="0" dirty="0" smtClean="0"/>
              <a:t> Hydrogen gas in to electricity </a:t>
            </a:r>
            <a:endParaRPr lang="en-IN" dirty="0"/>
          </a:p>
        </p:txBody>
      </p:sp>
      <p:sp>
        <p:nvSpPr>
          <p:cNvPr id="4" name="Slide Number Placeholder 3"/>
          <p:cNvSpPr>
            <a:spLocks noGrp="1"/>
          </p:cNvSpPr>
          <p:nvPr>
            <p:ph type="sldNum" sz="quarter" idx="10"/>
          </p:nvPr>
        </p:nvSpPr>
        <p:spPr/>
        <p:txBody>
          <a:bodyPr/>
          <a:lstStyle/>
          <a:p>
            <a:fld id="{04DD6A15-2774-4FB4-9E6F-8AC6F4BD914C}" type="slidenum">
              <a:rPr lang="en-IN" smtClean="0"/>
              <a:pPr/>
              <a:t>10</a:t>
            </a:fld>
            <a:endParaRPr lang="en-IN"/>
          </a:p>
        </p:txBody>
      </p:sp>
    </p:spTree>
    <p:extLst>
      <p:ext uri="{BB962C8B-B14F-4D97-AF65-F5344CB8AC3E}">
        <p14:creationId xmlns="" xmlns:p14="http://schemas.microsoft.com/office/powerpoint/2010/main" val="7431557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Hydrogen can be utilized to convert it in to  electricity using fuel cell ,</a:t>
            </a:r>
            <a:r>
              <a:rPr lang="en-US" baseline="0" dirty="0" smtClean="0"/>
              <a:t> commercial  fuel cell generators are available in market , </a:t>
            </a:r>
            <a:endParaRPr lang="en-IN" dirty="0"/>
          </a:p>
        </p:txBody>
      </p:sp>
      <p:sp>
        <p:nvSpPr>
          <p:cNvPr id="4" name="Slide Number Placeholder 3"/>
          <p:cNvSpPr>
            <a:spLocks noGrp="1"/>
          </p:cNvSpPr>
          <p:nvPr>
            <p:ph type="sldNum" sz="quarter" idx="10"/>
          </p:nvPr>
        </p:nvSpPr>
        <p:spPr/>
        <p:txBody>
          <a:bodyPr/>
          <a:lstStyle/>
          <a:p>
            <a:fld id="{04DD6A15-2774-4FB4-9E6F-8AC6F4BD914C}" type="slidenum">
              <a:rPr lang="en-IN" smtClean="0"/>
              <a:pPr/>
              <a:t>11</a:t>
            </a:fld>
            <a:endParaRPr lang="en-IN"/>
          </a:p>
        </p:txBody>
      </p:sp>
    </p:spTree>
    <p:extLst>
      <p:ext uri="{BB962C8B-B14F-4D97-AF65-F5344CB8AC3E}">
        <p14:creationId xmlns="" xmlns:p14="http://schemas.microsoft.com/office/powerpoint/2010/main" val="19558728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128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8229600" y="1600205"/>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600" y="274643"/>
            <a:ext cx="36576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12800" y="274643"/>
            <a:ext cx="107696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841CEB-60CE-4BAC-9558-0E97985397FD}" type="datetimeFigureOut">
              <a:rPr lang="en-IN" smtClean="0"/>
              <a:pPr/>
              <a:t>30-06-2018</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60F057B6-B492-4776-AF29-F94152C7740E}"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5"/>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5"/>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841CEB-60CE-4BAC-9558-0E97985397FD}" type="datetimeFigureOut">
              <a:rPr lang="en-IN" smtClean="0"/>
              <a:pPr/>
              <a:t>30-06-2018</a:t>
            </a:fld>
            <a:endParaRPr lang="en-IN"/>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F057B6-B492-4776-AF29-F94152C7740E}"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mailto:amol.bakane@gmail.com" TargetMode="External"/><Relationship Id="rId2" Type="http://schemas.openxmlformats.org/officeDocument/2006/relationships/hyperlink" Target="mailto:Amol.Bakane@gmail.com" TargetMode="External"/><Relationship Id="rId1" Type="http://schemas.openxmlformats.org/officeDocument/2006/relationships/slideLayout" Target="../slideLayouts/slideLayout2.xml"/><Relationship Id="rId4" Type="http://schemas.openxmlformats.org/officeDocument/2006/relationships/hyperlink" Target="mailto:amol.bakane@zmail.ril.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8.jpe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11" Type="http://schemas.openxmlformats.org/officeDocument/2006/relationships/image" Target="../media/image24.jpeg"/><Relationship Id="rId5" Type="http://schemas.openxmlformats.org/officeDocument/2006/relationships/image" Target="../media/image1.pn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8.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hyperlink" Target="mailto:amol.Bakane@gmail.com-" TargetMode="External"/><Relationship Id="rId2" Type="http://schemas.openxmlformats.org/officeDocument/2006/relationships/hyperlink" Target="mailto:amol.bakane@zmail.ril.com"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4685" y="539212"/>
            <a:ext cx="8237551" cy="1463040"/>
          </a:xfrm>
        </p:spPr>
        <p:txBody>
          <a:bodyPr>
            <a:normAutofit fontScale="90000"/>
          </a:bodyPr>
          <a:lstStyle/>
          <a:p>
            <a:r>
              <a:rPr lang="en-US" sz="6700" dirty="0" smtClean="0"/>
              <a:t>HYDROGEN –FUEL </a:t>
            </a:r>
            <a:br>
              <a:rPr lang="en-US" sz="6700" dirty="0" smtClean="0"/>
            </a:br>
            <a:r>
              <a:rPr lang="en-US" sz="3600" dirty="0" smtClean="0"/>
              <a:t>Nagpur jio state office –</a:t>
            </a:r>
            <a:r>
              <a:rPr lang="en-US" sz="3600" dirty="0" err="1" smtClean="0"/>
              <a:t>Fidvi</a:t>
            </a:r>
            <a:r>
              <a:rPr lang="en-US" sz="3600" dirty="0" smtClean="0"/>
              <a:t> tower</a:t>
            </a:r>
            <a:endParaRPr lang="en-IN" dirty="0"/>
          </a:p>
        </p:txBody>
      </p:sp>
      <p:sp>
        <p:nvSpPr>
          <p:cNvPr id="3" name="Subtitle 2"/>
          <p:cNvSpPr>
            <a:spLocks noGrp="1"/>
          </p:cNvSpPr>
          <p:nvPr>
            <p:ph type="subTitle" idx="1"/>
          </p:nvPr>
        </p:nvSpPr>
        <p:spPr>
          <a:xfrm>
            <a:off x="2581153" y="2176041"/>
            <a:ext cx="5863821" cy="1081666"/>
          </a:xfrm>
        </p:spPr>
        <p:txBody>
          <a:bodyPr>
            <a:noAutofit/>
          </a:bodyPr>
          <a:lstStyle/>
          <a:p>
            <a:r>
              <a:rPr lang="en-US" sz="3600" dirty="0" smtClean="0">
                <a:solidFill>
                  <a:srgbClr val="92D050"/>
                </a:solidFill>
              </a:rPr>
              <a:t>Green and renewable energy </a:t>
            </a:r>
            <a:endParaRPr lang="en-IN" sz="3600" dirty="0">
              <a:solidFill>
                <a:srgbClr val="92D050"/>
              </a:solidFill>
            </a:endParaRPr>
          </a:p>
        </p:txBody>
      </p:sp>
      <p:pic>
        <p:nvPicPr>
          <p:cNvPr id="5" name="Picture 4"/>
          <p:cNvPicPr>
            <a:picLocks noChangeAspect="1"/>
          </p:cNvPicPr>
          <p:nvPr/>
        </p:nvPicPr>
        <p:blipFill>
          <a:blip r:embed="rId3"/>
          <a:stretch>
            <a:fillRect/>
          </a:stretch>
        </p:blipFill>
        <p:spPr>
          <a:xfrm>
            <a:off x="8867650" y="1591782"/>
            <a:ext cx="1628775" cy="2809875"/>
          </a:xfrm>
          <a:prstGeom prst="rect">
            <a:avLst/>
          </a:prstGeom>
        </p:spPr>
      </p:pic>
      <p:sp>
        <p:nvSpPr>
          <p:cNvPr id="6" name="TextBox 5"/>
          <p:cNvSpPr txBox="1"/>
          <p:nvPr/>
        </p:nvSpPr>
        <p:spPr>
          <a:xfrm>
            <a:off x="8572210" y="4425277"/>
            <a:ext cx="3132814" cy="954107"/>
          </a:xfrm>
          <a:prstGeom prst="rect">
            <a:avLst/>
          </a:prstGeom>
          <a:noFill/>
        </p:spPr>
        <p:txBody>
          <a:bodyPr wrap="square" rtlCol="0">
            <a:spAutoFit/>
          </a:bodyPr>
          <a:lstStyle/>
          <a:p>
            <a:r>
              <a:rPr lang="en-US" sz="2800" dirty="0" smtClean="0"/>
              <a:t>Hydrogen Fueling Station Like LPG</a:t>
            </a:r>
            <a:endParaRPr lang="en-IN" sz="2800" dirty="0"/>
          </a:p>
        </p:txBody>
      </p:sp>
      <p:pic>
        <p:nvPicPr>
          <p:cNvPr id="1026" name="Picture 2" descr="Image result for hydrogen cylinder with cooking gas images"/>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12186" y="2605318"/>
            <a:ext cx="1800453" cy="2143125"/>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Image result for cooking burner with flame images"/>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102574" y="3005367"/>
            <a:ext cx="2619375" cy="1743076"/>
          </a:xfrm>
          <a:prstGeom prst="rect">
            <a:avLst/>
          </a:prstGeom>
          <a:noFill/>
          <a:extLst>
            <a:ext uri="{909E8E84-426E-40DD-AFC4-6F175D3DCCD1}">
              <a14:hiddenFill xmlns="" xmlns:a14="http://schemas.microsoft.com/office/drawing/2010/main">
                <a:solidFill>
                  <a:srgbClr val="FFFFFF"/>
                </a:solidFill>
              </a14:hiddenFill>
            </a:ext>
          </a:extLst>
        </p:spPr>
      </p:pic>
      <p:sp>
        <p:nvSpPr>
          <p:cNvPr id="8" name="Right Arrow 7"/>
          <p:cNvSpPr/>
          <p:nvPr/>
        </p:nvSpPr>
        <p:spPr>
          <a:xfrm>
            <a:off x="2222896" y="4216991"/>
            <a:ext cx="727037" cy="4424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p:cNvSpPr txBox="1"/>
          <p:nvPr/>
        </p:nvSpPr>
        <p:spPr>
          <a:xfrm>
            <a:off x="2289976" y="4216991"/>
            <a:ext cx="659957" cy="369332"/>
          </a:xfrm>
          <a:prstGeom prst="rect">
            <a:avLst/>
          </a:prstGeom>
          <a:noFill/>
        </p:spPr>
        <p:txBody>
          <a:bodyPr wrap="square" rtlCol="0">
            <a:spAutoFit/>
          </a:bodyPr>
          <a:lstStyle/>
          <a:p>
            <a:r>
              <a:rPr lang="en-US" dirty="0" smtClean="0"/>
              <a:t>gas</a:t>
            </a:r>
            <a:endParaRPr lang="en-IN" dirty="0"/>
          </a:p>
        </p:txBody>
      </p:sp>
      <p:sp>
        <p:nvSpPr>
          <p:cNvPr id="9" name="Rectangle 8"/>
          <p:cNvSpPr/>
          <p:nvPr/>
        </p:nvSpPr>
        <p:spPr>
          <a:xfrm>
            <a:off x="1036320" y="5618748"/>
            <a:ext cx="6096000" cy="1200329"/>
          </a:xfrm>
          <a:prstGeom prst="rect">
            <a:avLst/>
          </a:prstGeom>
        </p:spPr>
        <p:txBody>
          <a:bodyPr>
            <a:spAutoFit/>
          </a:bodyPr>
          <a:lstStyle/>
          <a:p>
            <a:r>
              <a:rPr lang="en-GB" i="1" dirty="0">
                <a:latin typeface="Arial Unicode MS" panose="020B0604020202020204" pitchFamily="34" charset="-128"/>
                <a:ea typeface="Times New Roman" panose="02020603050405020304" pitchFamily="18" charset="0"/>
              </a:rPr>
              <a:t>I always intend to work on this project as energy is necessity of life ,crude oil prices increasing consistently and we cant rely on it  for ever, so Hydrogen Generation  to fuel our future energy need is our necessity </a:t>
            </a:r>
            <a:endParaRPr lang="en-IN" dirty="0"/>
          </a:p>
        </p:txBody>
      </p:sp>
    </p:spTree>
    <p:extLst>
      <p:ext uri="{BB962C8B-B14F-4D97-AF65-F5344CB8AC3E}">
        <p14:creationId xmlns="" xmlns:p14="http://schemas.microsoft.com/office/powerpoint/2010/main" val="5282314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Personal information</a:t>
            </a:r>
            <a:endParaRPr lang="en-IN" dirty="0"/>
          </a:p>
        </p:txBody>
      </p:sp>
      <p:sp>
        <p:nvSpPr>
          <p:cNvPr id="3" name="Content Placeholder 2"/>
          <p:cNvSpPr>
            <a:spLocks noGrp="1"/>
          </p:cNvSpPr>
          <p:nvPr>
            <p:ph idx="1"/>
          </p:nvPr>
        </p:nvSpPr>
        <p:spPr/>
        <p:txBody>
          <a:bodyPr/>
          <a:lstStyle/>
          <a:p>
            <a:r>
              <a:rPr lang="en-US" dirty="0" smtClean="0"/>
              <a:t>I am Amol Bakane – 0091-8551910269,</a:t>
            </a:r>
          </a:p>
          <a:p>
            <a:r>
              <a:rPr lang="en-GB" i="1" dirty="0" smtClean="0">
                <a:latin typeface="Arial Unicode MS" panose="020B0604020202020204" pitchFamily="34" charset="-128"/>
                <a:ea typeface="Times New Roman" panose="02020603050405020304" pitchFamily="18" charset="0"/>
              </a:rPr>
              <a:t> </a:t>
            </a:r>
            <a:r>
              <a:rPr lang="en-GB" sz="1800" i="1" dirty="0">
                <a:latin typeface="Arial Unicode MS" panose="020B0604020202020204" pitchFamily="34" charset="-128"/>
                <a:ea typeface="Times New Roman" panose="02020603050405020304" pitchFamily="18" charset="0"/>
              </a:rPr>
              <a:t>I am Electrical engineer  from Maharashtra INDIA  and  I have done M tech from London university – I have 10 years of  working experience in Electrical  Projects – Oil and gas industry </a:t>
            </a:r>
          </a:p>
          <a:p>
            <a:endParaRPr lang="en-US" sz="1800" i="1" dirty="0">
              <a:latin typeface="Arial Unicode MS" panose="020B0604020202020204" pitchFamily="34" charset="-128"/>
              <a:ea typeface="Times New Roman" panose="02020603050405020304" pitchFamily="18" charset="0"/>
            </a:endParaRPr>
          </a:p>
          <a:p>
            <a:r>
              <a:rPr lang="en-US" sz="1800" i="1" dirty="0">
                <a:latin typeface="Arial Unicode MS" panose="020B0604020202020204" pitchFamily="34" charset="-128"/>
                <a:ea typeface="Times New Roman" panose="02020603050405020304" pitchFamily="18" charset="0"/>
                <a:hlinkClick r:id="rId2"/>
              </a:rPr>
              <a:t>Amol.Bakane@gmail.com</a:t>
            </a:r>
            <a:r>
              <a:rPr lang="en-US" sz="1800" i="1" dirty="0">
                <a:latin typeface="Arial Unicode MS" panose="020B0604020202020204" pitchFamily="34" charset="-128"/>
                <a:ea typeface="Times New Roman" panose="02020603050405020304" pitchFamily="18" charset="0"/>
              </a:rPr>
              <a:t> </a:t>
            </a:r>
            <a:endParaRPr lang="en-IN" sz="1800" i="1" dirty="0">
              <a:latin typeface="Arial Unicode MS" panose="020B0604020202020204" pitchFamily="34" charset="-128"/>
              <a:ea typeface="Times New Roman" panose="02020603050405020304" pitchFamily="18" charset="0"/>
            </a:endParaRPr>
          </a:p>
        </p:txBody>
      </p:sp>
      <p:sp>
        <p:nvSpPr>
          <p:cNvPr id="4" name="Rectangle 3"/>
          <p:cNvSpPr/>
          <p:nvPr/>
        </p:nvSpPr>
        <p:spPr>
          <a:xfrm>
            <a:off x="1068853" y="3523772"/>
            <a:ext cx="7604167" cy="2523768"/>
          </a:xfrm>
          <a:prstGeom prst="rect">
            <a:avLst/>
          </a:prstGeom>
        </p:spPr>
        <p:txBody>
          <a:bodyPr wrap="square">
            <a:spAutoFit/>
          </a:bodyPr>
          <a:lstStyle/>
          <a:p>
            <a:pPr algn="just">
              <a:spcAft>
                <a:spcPts val="0"/>
              </a:spcAft>
            </a:pPr>
            <a:r>
              <a:rPr lang="en-IN" sz="3200" i="1" dirty="0">
                <a:latin typeface="AngsanaUPC" panose="02020603050405020304" pitchFamily="18" charset="-34"/>
                <a:ea typeface="Times New Roman" panose="02020603050405020304" pitchFamily="18" charset="0"/>
                <a:cs typeface="AngsanaUPC" panose="02020603050405020304" pitchFamily="18" charset="-34"/>
              </a:rPr>
              <a:t> </a:t>
            </a:r>
            <a:r>
              <a:rPr lang="en-GB" i="1" dirty="0" smtClean="0">
                <a:latin typeface="Arial Unicode MS" panose="020B0604020202020204" pitchFamily="34" charset="-128"/>
                <a:ea typeface="Times New Roman" panose="02020603050405020304" pitchFamily="18" charset="0"/>
              </a:rPr>
              <a:t>I always intend to work on this project as energy is necessity of life ,crude oil prices increasing consistently and we cant rely on it  for ever, so Hydrogen Generation  to fuel our future energy need is our necessity  -------  </a:t>
            </a:r>
          </a:p>
          <a:p>
            <a:pPr algn="just">
              <a:spcAft>
                <a:spcPts val="0"/>
              </a:spcAft>
            </a:pPr>
            <a:r>
              <a:rPr lang="en-GB" i="1" dirty="0" smtClean="0">
                <a:latin typeface="Arial Unicode MS" panose="020B0604020202020204" pitchFamily="34" charset="-128"/>
                <a:ea typeface="Times New Roman" panose="02020603050405020304" pitchFamily="18" charset="0"/>
              </a:rPr>
              <a:t>I am Amol Bakane (serving reliance </a:t>
            </a:r>
            <a:r>
              <a:rPr lang="en-GB" i="1" dirty="0" err="1" smtClean="0">
                <a:latin typeface="Arial Unicode MS" panose="020B0604020202020204" pitchFamily="34" charset="-128"/>
                <a:ea typeface="Times New Roman" panose="02020603050405020304" pitchFamily="18" charset="0"/>
              </a:rPr>
              <a:t>jio</a:t>
            </a:r>
            <a:r>
              <a:rPr lang="en-GB" i="1" dirty="0" smtClean="0">
                <a:latin typeface="Arial Unicode MS" panose="020B0604020202020204" pitchFamily="34" charset="-128"/>
                <a:ea typeface="Times New Roman" panose="02020603050405020304" pitchFamily="18" charset="0"/>
              </a:rPr>
              <a:t>-info-com as senior executive in Electrical dept. )-0091-8551910269</a:t>
            </a:r>
          </a:p>
          <a:p>
            <a:pPr algn="just">
              <a:spcAft>
                <a:spcPts val="0"/>
              </a:spcAft>
            </a:pPr>
            <a:r>
              <a:rPr lang="en-GB" i="1" dirty="0" smtClean="0">
                <a:latin typeface="Arial Unicode MS" panose="020B0604020202020204" pitchFamily="34" charset="-128"/>
                <a:ea typeface="Times New Roman" panose="02020603050405020304" pitchFamily="18" charset="0"/>
                <a:hlinkClick r:id="rId3"/>
              </a:rPr>
              <a:t>amol.bakane@gmail.com</a:t>
            </a:r>
            <a:r>
              <a:rPr lang="en-GB" i="1" dirty="0" smtClean="0">
                <a:latin typeface="Arial Unicode MS" panose="020B0604020202020204" pitchFamily="34" charset="-128"/>
                <a:ea typeface="Times New Roman" panose="02020603050405020304" pitchFamily="18" charset="0"/>
              </a:rPr>
              <a:t> / </a:t>
            </a:r>
            <a:r>
              <a:rPr lang="en-GB" i="1" dirty="0" smtClean="0">
                <a:latin typeface="Arial Unicode MS" panose="020B0604020202020204" pitchFamily="34" charset="-128"/>
                <a:ea typeface="Times New Roman" panose="02020603050405020304" pitchFamily="18" charset="0"/>
                <a:hlinkClick r:id="rId4"/>
              </a:rPr>
              <a:t>amol.bakane@zmail.ril.com-</a:t>
            </a:r>
            <a:r>
              <a:rPr lang="en-GB" i="1" dirty="0" smtClean="0">
                <a:latin typeface="Arial Unicode MS" panose="020B0604020202020204" pitchFamily="34" charset="-128"/>
                <a:ea typeface="Times New Roman" panose="02020603050405020304" pitchFamily="18" charset="0"/>
              </a:rPr>
              <a:t> INDIA (Nagpur) I am Electrical engineer  and  I have done M tech from London university </a:t>
            </a:r>
          </a:p>
        </p:txBody>
      </p:sp>
    </p:spTree>
    <p:extLst>
      <p:ext uri="{BB962C8B-B14F-4D97-AF65-F5344CB8AC3E}">
        <p14:creationId xmlns="" xmlns:p14="http://schemas.microsoft.com/office/powerpoint/2010/main" val="3593909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8363757" y="2106879"/>
            <a:ext cx="2533650" cy="1809750"/>
          </a:xfrm>
        </p:spPr>
      </p:pic>
      <p:pic>
        <p:nvPicPr>
          <p:cNvPr id="5" name="Picture 4"/>
          <p:cNvPicPr>
            <a:picLocks noChangeAspect="1"/>
          </p:cNvPicPr>
          <p:nvPr/>
        </p:nvPicPr>
        <p:blipFill>
          <a:blip r:embed="rId4"/>
          <a:stretch>
            <a:fillRect/>
          </a:stretch>
        </p:blipFill>
        <p:spPr>
          <a:xfrm>
            <a:off x="1929521" y="5114925"/>
            <a:ext cx="2619375" cy="1743075"/>
          </a:xfrm>
          <a:prstGeom prst="rect">
            <a:avLst/>
          </a:prstGeom>
        </p:spPr>
      </p:pic>
      <p:pic>
        <p:nvPicPr>
          <p:cNvPr id="6" name="Picture 5"/>
          <p:cNvPicPr>
            <a:picLocks noChangeAspect="1"/>
          </p:cNvPicPr>
          <p:nvPr/>
        </p:nvPicPr>
        <p:blipFill>
          <a:blip r:embed="rId5"/>
          <a:stretch>
            <a:fillRect/>
          </a:stretch>
        </p:blipFill>
        <p:spPr>
          <a:xfrm>
            <a:off x="4803360" y="2187162"/>
            <a:ext cx="2828925" cy="1609725"/>
          </a:xfrm>
          <a:prstGeom prst="rect">
            <a:avLst/>
          </a:prstGeom>
        </p:spPr>
      </p:pic>
      <p:pic>
        <p:nvPicPr>
          <p:cNvPr id="7" name="Picture 6"/>
          <p:cNvPicPr>
            <a:picLocks noChangeAspect="1"/>
          </p:cNvPicPr>
          <p:nvPr/>
        </p:nvPicPr>
        <p:blipFill>
          <a:blip r:embed="rId6"/>
          <a:stretch>
            <a:fillRect/>
          </a:stretch>
        </p:blipFill>
        <p:spPr>
          <a:xfrm>
            <a:off x="1132513" y="2085943"/>
            <a:ext cx="2143125" cy="2143125"/>
          </a:xfrm>
          <a:prstGeom prst="rect">
            <a:avLst/>
          </a:prstGeom>
        </p:spPr>
      </p:pic>
      <p:pic>
        <p:nvPicPr>
          <p:cNvPr id="8" name="Picture 7"/>
          <p:cNvPicPr>
            <a:picLocks noChangeAspect="1"/>
          </p:cNvPicPr>
          <p:nvPr/>
        </p:nvPicPr>
        <p:blipFill>
          <a:blip r:embed="rId7"/>
          <a:stretch>
            <a:fillRect/>
          </a:stretch>
        </p:blipFill>
        <p:spPr>
          <a:xfrm>
            <a:off x="5565567" y="4574276"/>
            <a:ext cx="2466975" cy="1847850"/>
          </a:xfrm>
          <a:prstGeom prst="rect">
            <a:avLst/>
          </a:prstGeom>
        </p:spPr>
      </p:pic>
      <p:cxnSp>
        <p:nvCxnSpPr>
          <p:cNvPr id="9" name="Elbow Connector 8"/>
          <p:cNvCxnSpPr/>
          <p:nvPr/>
        </p:nvCxnSpPr>
        <p:spPr>
          <a:xfrm rot="5400000" flipH="1" flipV="1">
            <a:off x="4231241" y="3966991"/>
            <a:ext cx="1205707" cy="87018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38513" y="4402083"/>
            <a:ext cx="3131127" cy="646331"/>
          </a:xfrm>
          <a:prstGeom prst="rect">
            <a:avLst/>
          </a:prstGeom>
          <a:noFill/>
        </p:spPr>
        <p:txBody>
          <a:bodyPr wrap="square" rtlCol="0">
            <a:spAutoFit/>
          </a:bodyPr>
          <a:lstStyle/>
          <a:p>
            <a:r>
              <a:rPr lang="en-US" dirty="0" smtClean="0"/>
              <a:t>Solar panel can be used to power hydrolysis process</a:t>
            </a:r>
            <a:endParaRPr lang="en-IN" dirty="0"/>
          </a:p>
        </p:txBody>
      </p:sp>
      <p:sp>
        <p:nvSpPr>
          <p:cNvPr id="11" name="Rectangle 10"/>
          <p:cNvSpPr/>
          <p:nvPr/>
        </p:nvSpPr>
        <p:spPr>
          <a:xfrm>
            <a:off x="1506220" y="444088"/>
            <a:ext cx="7648248" cy="646331"/>
          </a:xfrm>
          <a:prstGeom prst="rect">
            <a:avLst/>
          </a:prstGeom>
        </p:spPr>
        <p:txBody>
          <a:bodyPr wrap="none">
            <a:spAutoFit/>
          </a:bodyPr>
          <a:lstStyle/>
          <a:p>
            <a:r>
              <a:rPr lang="en-GB" sz="3600" i="1" dirty="0">
                <a:latin typeface="Arial Unicode MS" panose="020B0604020202020204" pitchFamily="34" charset="-128"/>
                <a:ea typeface="Times New Roman" panose="02020603050405020304" pitchFamily="18" charset="0"/>
              </a:rPr>
              <a:t>H2O splitting </a:t>
            </a:r>
            <a:r>
              <a:rPr lang="en-GB" sz="3600" i="1" dirty="0" smtClean="0">
                <a:latin typeface="Arial Unicode MS" panose="020B0604020202020204" pitchFamily="34" charset="-128"/>
                <a:ea typeface="Times New Roman" panose="02020603050405020304" pitchFamily="18" charset="0"/>
              </a:rPr>
              <a:t>by Electrolysis process</a:t>
            </a:r>
            <a:endParaRPr lang="en-IN" sz="2800" dirty="0"/>
          </a:p>
        </p:txBody>
      </p:sp>
    </p:spTree>
    <p:extLst>
      <p:ext uri="{BB962C8B-B14F-4D97-AF65-F5344CB8AC3E}">
        <p14:creationId xmlns="" xmlns:p14="http://schemas.microsoft.com/office/powerpoint/2010/main" val="28843166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6894" y="973667"/>
            <a:ext cx="9629029" cy="1030061"/>
          </a:xfrm>
        </p:spPr>
        <p:txBody>
          <a:bodyPr>
            <a:normAutofit fontScale="90000"/>
          </a:bodyPr>
          <a:lstStyle/>
          <a:p>
            <a:r>
              <a:rPr lang="en-US" dirty="0" smtClean="0"/>
              <a:t>Chemical reaction –Hydrolyses process or electrolysis process</a:t>
            </a:r>
            <a:endParaRPr lang="en-IN" dirty="0"/>
          </a:p>
        </p:txBody>
      </p:sp>
      <p:pic>
        <p:nvPicPr>
          <p:cNvPr id="4" name="Content Placeholder 3"/>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4829175" y="2958306"/>
            <a:ext cx="2533650" cy="1809750"/>
          </a:xfrm>
        </p:spPr>
      </p:pic>
      <p:pic>
        <p:nvPicPr>
          <p:cNvPr id="5" name="Picture 4"/>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2722217" y="2343813"/>
            <a:ext cx="6350000" cy="4762500"/>
          </a:xfrm>
          <a:prstGeom prst="rect">
            <a:avLst/>
          </a:prstGeom>
        </p:spPr>
      </p:pic>
      <p:pic>
        <p:nvPicPr>
          <p:cNvPr id="6" name="Picture 5"/>
          <p:cNvPicPr>
            <a:picLocks noChangeAspect="1"/>
          </p:cNvPicPr>
          <p:nvPr/>
        </p:nvPicPr>
        <p:blipFill>
          <a:blip r:embed="rId5"/>
          <a:stretch>
            <a:fillRect/>
          </a:stretch>
        </p:blipFill>
        <p:spPr>
          <a:xfrm>
            <a:off x="9324667" y="4498580"/>
            <a:ext cx="2145978" cy="2145978"/>
          </a:xfrm>
          <a:prstGeom prst="rect">
            <a:avLst/>
          </a:prstGeom>
        </p:spPr>
      </p:pic>
      <p:sp>
        <p:nvSpPr>
          <p:cNvPr id="3" name="TextBox 2"/>
          <p:cNvSpPr txBox="1"/>
          <p:nvPr/>
        </p:nvSpPr>
        <p:spPr>
          <a:xfrm>
            <a:off x="49033" y="5265410"/>
            <a:ext cx="2353586" cy="369332"/>
          </a:xfrm>
          <a:prstGeom prst="rect">
            <a:avLst/>
          </a:prstGeom>
          <a:noFill/>
        </p:spPr>
        <p:txBody>
          <a:bodyPr wrap="square" rtlCol="0">
            <a:spAutoFit/>
          </a:bodyPr>
          <a:lstStyle/>
          <a:p>
            <a:r>
              <a:rPr lang="en-US" dirty="0" smtClean="0"/>
              <a:t>Commercial Generator </a:t>
            </a:r>
            <a:endParaRPr lang="en-IN" dirty="0"/>
          </a:p>
        </p:txBody>
      </p:sp>
      <p:pic>
        <p:nvPicPr>
          <p:cNvPr id="7" name="Picture 6"/>
          <p:cNvPicPr>
            <a:picLocks noChangeAspect="1"/>
          </p:cNvPicPr>
          <p:nvPr/>
        </p:nvPicPr>
        <p:blipFill>
          <a:blip r:embed="rId6"/>
          <a:stretch>
            <a:fillRect/>
          </a:stretch>
        </p:blipFill>
        <p:spPr>
          <a:xfrm>
            <a:off x="373711" y="2796558"/>
            <a:ext cx="1981200" cy="2305050"/>
          </a:xfrm>
          <a:prstGeom prst="rect">
            <a:avLst/>
          </a:prstGeom>
        </p:spPr>
      </p:pic>
    </p:spTree>
    <p:extLst>
      <p:ext uri="{BB962C8B-B14F-4D97-AF65-F5344CB8AC3E}">
        <p14:creationId xmlns="" xmlns:p14="http://schemas.microsoft.com/office/powerpoint/2010/main" val="2002829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Commercial Hydrogen Generator POWERD BY SOLAR PANEL </a:t>
            </a:r>
            <a:endParaRPr lang="en-IN" dirty="0"/>
          </a:p>
        </p:txBody>
      </p:sp>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7095297" y="2084831"/>
            <a:ext cx="2533650" cy="1809750"/>
          </a:xfrm>
        </p:spPr>
      </p:pic>
      <p:sp>
        <p:nvSpPr>
          <p:cNvPr id="3" name="AutoShape 2" descr="Image result for HYDROGEN GENERATOR IMAGES"/>
          <p:cNvSpPr>
            <a:spLocks noChangeAspect="1" noChangeArrowheads="1"/>
          </p:cNvSpPr>
          <p:nvPr/>
        </p:nvSpPr>
        <p:spPr bwMode="auto">
          <a:xfrm flipV="1">
            <a:off x="1093829" y="468757"/>
            <a:ext cx="304800" cy="3232149"/>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5" name="Picture 4"/>
          <p:cNvPicPr>
            <a:picLocks noChangeAspect="1"/>
          </p:cNvPicPr>
          <p:nvPr/>
        </p:nvPicPr>
        <p:blipFill>
          <a:blip r:embed="rId3"/>
          <a:stretch>
            <a:fillRect/>
          </a:stretch>
        </p:blipFill>
        <p:spPr>
          <a:xfrm>
            <a:off x="1024128" y="2239962"/>
            <a:ext cx="1981200" cy="2305050"/>
          </a:xfrm>
          <a:prstGeom prst="rect">
            <a:avLst/>
          </a:prstGeom>
        </p:spPr>
      </p:pic>
      <p:sp>
        <p:nvSpPr>
          <p:cNvPr id="6" name="Rectangle 5"/>
          <p:cNvSpPr/>
          <p:nvPr/>
        </p:nvSpPr>
        <p:spPr>
          <a:xfrm>
            <a:off x="2340335" y="4303504"/>
            <a:ext cx="6096000" cy="369332"/>
          </a:xfrm>
          <a:prstGeom prst="rect">
            <a:avLst/>
          </a:prstGeom>
        </p:spPr>
        <p:txBody>
          <a:bodyPr>
            <a:spAutoFit/>
          </a:bodyPr>
          <a:lstStyle/>
          <a:p>
            <a:pPr algn="just">
              <a:spcAft>
                <a:spcPts val="0"/>
              </a:spcAft>
            </a:pPr>
            <a:r>
              <a:rPr lang="en-GB" i="1" dirty="0" smtClean="0">
                <a:latin typeface="Arial Unicode MS" panose="020B0604020202020204" pitchFamily="34" charset="-128"/>
                <a:ea typeface="Times New Roman" panose="02020603050405020304" pitchFamily="18" charset="0"/>
              </a:rPr>
              <a:t>Commercial  hydrogen generator available in market </a:t>
            </a:r>
            <a:endParaRPr lang="en-IN" sz="1600" dirty="0">
              <a:latin typeface="Times New Roman" panose="02020603050405020304" pitchFamily="18" charset="0"/>
              <a:ea typeface="Times New Roman" panose="02020603050405020304" pitchFamily="18" charset="0"/>
            </a:endParaRPr>
          </a:p>
        </p:txBody>
      </p:sp>
      <p:pic>
        <p:nvPicPr>
          <p:cNvPr id="7" name="Picture 6"/>
          <p:cNvPicPr>
            <a:picLocks noChangeAspect="1"/>
          </p:cNvPicPr>
          <p:nvPr/>
        </p:nvPicPr>
        <p:blipFill>
          <a:blip r:embed="rId4"/>
          <a:stretch>
            <a:fillRect/>
          </a:stretch>
        </p:blipFill>
        <p:spPr>
          <a:xfrm>
            <a:off x="7588539" y="4883094"/>
            <a:ext cx="2145978" cy="2145978"/>
          </a:xfrm>
          <a:prstGeom prst="rect">
            <a:avLst/>
          </a:prstGeom>
        </p:spPr>
      </p:pic>
      <p:pic>
        <p:nvPicPr>
          <p:cNvPr id="8" name="Picture 7"/>
          <p:cNvPicPr>
            <a:picLocks noChangeAspect="1"/>
          </p:cNvPicPr>
          <p:nvPr/>
        </p:nvPicPr>
        <p:blipFill>
          <a:blip r:embed="rId5"/>
          <a:stretch>
            <a:fillRect/>
          </a:stretch>
        </p:blipFill>
        <p:spPr>
          <a:xfrm>
            <a:off x="3604439" y="2351636"/>
            <a:ext cx="2466975" cy="1847850"/>
          </a:xfrm>
          <a:prstGeom prst="rect">
            <a:avLst/>
          </a:prstGeom>
        </p:spPr>
      </p:pic>
      <p:pic>
        <p:nvPicPr>
          <p:cNvPr id="9" name="Picture 8"/>
          <p:cNvPicPr>
            <a:picLocks noChangeAspect="1"/>
          </p:cNvPicPr>
          <p:nvPr/>
        </p:nvPicPr>
        <p:blipFill>
          <a:blip r:embed="rId6"/>
          <a:stretch>
            <a:fillRect/>
          </a:stretch>
        </p:blipFill>
        <p:spPr>
          <a:xfrm>
            <a:off x="46118" y="4883094"/>
            <a:ext cx="2619375" cy="1743075"/>
          </a:xfrm>
          <a:prstGeom prst="rect">
            <a:avLst/>
          </a:prstGeom>
        </p:spPr>
      </p:pic>
      <p:sp>
        <p:nvSpPr>
          <p:cNvPr id="10" name="Right Arrow 9"/>
          <p:cNvSpPr/>
          <p:nvPr/>
        </p:nvSpPr>
        <p:spPr>
          <a:xfrm>
            <a:off x="2804203" y="5386664"/>
            <a:ext cx="4389043" cy="147133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p:cNvSpPr txBox="1"/>
          <p:nvPr/>
        </p:nvSpPr>
        <p:spPr>
          <a:xfrm>
            <a:off x="3005328" y="5799166"/>
            <a:ext cx="3725182" cy="646331"/>
          </a:xfrm>
          <a:prstGeom prst="rect">
            <a:avLst/>
          </a:prstGeom>
          <a:noFill/>
        </p:spPr>
        <p:txBody>
          <a:bodyPr wrap="square" rtlCol="0">
            <a:spAutoFit/>
          </a:bodyPr>
          <a:lstStyle/>
          <a:p>
            <a:r>
              <a:rPr lang="en-US" dirty="0" smtClean="0"/>
              <a:t>Solar power can be used to power hydrolysis process</a:t>
            </a:r>
            <a:endParaRPr lang="en-IN" dirty="0"/>
          </a:p>
        </p:txBody>
      </p:sp>
    </p:spTree>
    <p:extLst>
      <p:ext uri="{BB962C8B-B14F-4D97-AF65-F5344CB8AC3E}">
        <p14:creationId xmlns="" xmlns:p14="http://schemas.microsoft.com/office/powerpoint/2010/main" val="1764020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Hydrogen compression process </a:t>
            </a:r>
            <a:endParaRPr lang="en-IN" dirty="0"/>
          </a:p>
        </p:txBody>
      </p:sp>
      <p:pic>
        <p:nvPicPr>
          <p:cNvPr id="3" name="Content Placeholder 2"/>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540089" y="2020289"/>
            <a:ext cx="2847975" cy="1600200"/>
          </a:xfrm>
        </p:spPr>
      </p:pic>
      <p:pic>
        <p:nvPicPr>
          <p:cNvPr id="3074" name="Picture 2" descr="Image result for CYLINDER AND COMPRESSOR FOR HYDROGEN"/>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156786" y="1915328"/>
            <a:ext cx="1771650" cy="2581276"/>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Picture 3"/>
          <p:cNvPicPr>
            <a:picLocks noChangeAspect="1"/>
          </p:cNvPicPr>
          <p:nvPr/>
        </p:nvPicPr>
        <p:blipFill>
          <a:blip r:embed="rId5"/>
          <a:stretch>
            <a:fillRect/>
          </a:stretch>
        </p:blipFill>
        <p:spPr>
          <a:xfrm>
            <a:off x="7200196" y="1772639"/>
            <a:ext cx="2466975" cy="1847850"/>
          </a:xfrm>
          <a:prstGeom prst="rect">
            <a:avLst/>
          </a:prstGeom>
        </p:spPr>
      </p:pic>
      <p:pic>
        <p:nvPicPr>
          <p:cNvPr id="5" name="Picture 4"/>
          <p:cNvPicPr>
            <a:picLocks noChangeAspect="1"/>
          </p:cNvPicPr>
          <p:nvPr/>
        </p:nvPicPr>
        <p:blipFill>
          <a:blip r:embed="rId6"/>
          <a:stretch>
            <a:fillRect/>
          </a:stretch>
        </p:blipFill>
        <p:spPr>
          <a:xfrm>
            <a:off x="7314495" y="4810125"/>
            <a:ext cx="2238375" cy="2047875"/>
          </a:xfrm>
          <a:prstGeom prst="rect">
            <a:avLst/>
          </a:prstGeom>
        </p:spPr>
      </p:pic>
      <p:pic>
        <p:nvPicPr>
          <p:cNvPr id="6" name="Picture 5"/>
          <p:cNvPicPr>
            <a:picLocks noChangeAspect="1"/>
          </p:cNvPicPr>
          <p:nvPr/>
        </p:nvPicPr>
        <p:blipFill>
          <a:blip r:embed="rId7"/>
          <a:stretch>
            <a:fillRect/>
          </a:stretch>
        </p:blipFill>
        <p:spPr>
          <a:xfrm>
            <a:off x="892513" y="4074640"/>
            <a:ext cx="2143125" cy="2143125"/>
          </a:xfrm>
          <a:prstGeom prst="rect">
            <a:avLst/>
          </a:prstGeom>
        </p:spPr>
      </p:pic>
      <p:sp>
        <p:nvSpPr>
          <p:cNvPr id="7" name="TextBox 6"/>
          <p:cNvSpPr txBox="1"/>
          <p:nvPr/>
        </p:nvSpPr>
        <p:spPr>
          <a:xfrm>
            <a:off x="7984433" y="3705308"/>
            <a:ext cx="2504661" cy="369332"/>
          </a:xfrm>
          <a:prstGeom prst="rect">
            <a:avLst/>
          </a:prstGeom>
          <a:noFill/>
        </p:spPr>
        <p:txBody>
          <a:bodyPr wrap="square" rtlCol="0">
            <a:spAutoFit/>
          </a:bodyPr>
          <a:lstStyle/>
          <a:p>
            <a:r>
              <a:rPr lang="en-US" dirty="0" smtClean="0"/>
              <a:t>Hydrogen storage tank</a:t>
            </a:r>
            <a:endParaRPr lang="en-IN" dirty="0"/>
          </a:p>
        </p:txBody>
      </p:sp>
      <p:sp>
        <p:nvSpPr>
          <p:cNvPr id="8" name="TextBox 7"/>
          <p:cNvSpPr txBox="1"/>
          <p:nvPr/>
        </p:nvSpPr>
        <p:spPr>
          <a:xfrm>
            <a:off x="365760" y="6345141"/>
            <a:ext cx="2417198" cy="369332"/>
          </a:xfrm>
          <a:prstGeom prst="rect">
            <a:avLst/>
          </a:prstGeom>
          <a:noFill/>
        </p:spPr>
        <p:txBody>
          <a:bodyPr wrap="square" rtlCol="0">
            <a:spAutoFit/>
          </a:bodyPr>
          <a:lstStyle/>
          <a:p>
            <a:r>
              <a:rPr lang="en-US" dirty="0" smtClean="0"/>
              <a:t>Hydrogen Compressors</a:t>
            </a:r>
            <a:endParaRPr lang="en-IN" dirty="0"/>
          </a:p>
        </p:txBody>
      </p:sp>
      <p:pic>
        <p:nvPicPr>
          <p:cNvPr id="10" name="Picture 9"/>
          <p:cNvPicPr>
            <a:picLocks noChangeAspect="1"/>
          </p:cNvPicPr>
          <p:nvPr/>
        </p:nvPicPr>
        <p:blipFill>
          <a:blip r:embed="rId8"/>
          <a:stretch>
            <a:fillRect/>
          </a:stretch>
        </p:blipFill>
        <p:spPr>
          <a:xfrm>
            <a:off x="3321795" y="4735208"/>
            <a:ext cx="2466975" cy="1847850"/>
          </a:xfrm>
          <a:prstGeom prst="rect">
            <a:avLst/>
          </a:prstGeom>
        </p:spPr>
      </p:pic>
    </p:spTree>
    <p:extLst>
      <p:ext uri="{BB962C8B-B14F-4D97-AF65-F5344CB8AC3E}">
        <p14:creationId xmlns="" xmlns:p14="http://schemas.microsoft.com/office/powerpoint/2010/main" val="37737451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5391" y="558570"/>
            <a:ext cx="11407747" cy="1499616"/>
          </a:xfrm>
        </p:spPr>
        <p:txBody>
          <a:bodyPr/>
          <a:lstStyle/>
          <a:p>
            <a:r>
              <a:rPr lang="en-US" dirty="0" smtClean="0"/>
              <a:t>Hydrogen fueling station</a:t>
            </a:r>
            <a:endParaRPr lang="en-IN" dirty="0"/>
          </a:p>
        </p:txBody>
      </p:sp>
      <p:pic>
        <p:nvPicPr>
          <p:cNvPr id="15" name="Picture 2" descr="https://upload.wikimedia.org/wikipedia/commons/thumb/c/cb/Hydrogen_fueling_nozzle2.jpg/220px-Hydrogen_fueling_nozzle2.jpg"/>
          <p:cNvPicPr>
            <a:picLocks noGrp="1" noChangeAspect="1" noChangeArrowheads="1"/>
          </p:cNvPicPr>
          <p:nvPr>
            <p:ph idx="1"/>
          </p:nvPr>
        </p:nvPicPr>
        <p:blipFill>
          <a:blip r:embed="rId3">
            <a:extLst>
              <a:ext uri="{28A0092B-C50C-407E-A947-70E740481C1C}">
                <a14:useLocalDpi xmlns="" xmlns:a14="http://schemas.microsoft.com/office/drawing/2010/main" val="0"/>
              </a:ext>
            </a:extLst>
          </a:blip>
          <a:srcRect/>
          <a:stretch>
            <a:fillRect/>
          </a:stretch>
        </p:blipFill>
        <p:spPr bwMode="auto">
          <a:xfrm>
            <a:off x="3090164" y="4984749"/>
            <a:ext cx="2794000" cy="2044700"/>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p:cNvPicPr>
            <a:picLocks noChangeAspect="1"/>
          </p:cNvPicPr>
          <p:nvPr/>
        </p:nvPicPr>
        <p:blipFill>
          <a:blip r:embed="rId4"/>
          <a:stretch>
            <a:fillRect/>
          </a:stretch>
        </p:blipFill>
        <p:spPr>
          <a:xfrm>
            <a:off x="-257508" y="2195245"/>
            <a:ext cx="2143125" cy="2143125"/>
          </a:xfrm>
          <a:prstGeom prst="rect">
            <a:avLst/>
          </a:prstGeom>
        </p:spPr>
      </p:pic>
      <p:pic>
        <p:nvPicPr>
          <p:cNvPr id="5" name="Picture 4"/>
          <p:cNvPicPr>
            <a:picLocks noChangeAspect="1"/>
          </p:cNvPicPr>
          <p:nvPr/>
        </p:nvPicPr>
        <p:blipFill>
          <a:blip r:embed="rId5"/>
          <a:stretch>
            <a:fillRect/>
          </a:stretch>
        </p:blipFill>
        <p:spPr>
          <a:xfrm>
            <a:off x="2508571" y="1861869"/>
            <a:ext cx="1628775" cy="2809875"/>
          </a:xfrm>
          <a:prstGeom prst="rect">
            <a:avLst/>
          </a:prstGeom>
        </p:spPr>
      </p:pic>
      <p:pic>
        <p:nvPicPr>
          <p:cNvPr id="6" name="Picture 5"/>
          <p:cNvPicPr>
            <a:picLocks noChangeAspect="1"/>
          </p:cNvPicPr>
          <p:nvPr/>
        </p:nvPicPr>
        <p:blipFill>
          <a:blip r:embed="rId6"/>
          <a:stretch>
            <a:fillRect/>
          </a:stretch>
        </p:blipFill>
        <p:spPr>
          <a:xfrm>
            <a:off x="-587497" y="5057775"/>
            <a:ext cx="2543175" cy="1800225"/>
          </a:xfrm>
          <a:prstGeom prst="rect">
            <a:avLst/>
          </a:prstGeom>
        </p:spPr>
      </p:pic>
      <p:pic>
        <p:nvPicPr>
          <p:cNvPr id="7" name="Picture 6"/>
          <p:cNvPicPr>
            <a:picLocks noChangeAspect="1"/>
          </p:cNvPicPr>
          <p:nvPr/>
        </p:nvPicPr>
        <p:blipFill>
          <a:blip r:embed="rId7"/>
          <a:stretch>
            <a:fillRect/>
          </a:stretch>
        </p:blipFill>
        <p:spPr>
          <a:xfrm>
            <a:off x="4702718" y="2052369"/>
            <a:ext cx="1743075" cy="2619375"/>
          </a:xfrm>
          <a:prstGeom prst="rect">
            <a:avLst/>
          </a:prstGeom>
        </p:spPr>
      </p:pic>
      <p:pic>
        <p:nvPicPr>
          <p:cNvPr id="2050" name="Picture 2" descr="Image result for cooking burner with flame images"/>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7128579" y="1800738"/>
            <a:ext cx="2562225" cy="1781176"/>
          </a:xfrm>
          <a:prstGeom prst="rect">
            <a:avLst/>
          </a:prstGeom>
          <a:noFill/>
          <a:extLst>
            <a:ext uri="{909E8E84-426E-40DD-AFC4-6F175D3DCCD1}">
              <a14:hiddenFill xmlns="" xmlns:a14="http://schemas.microsoft.com/office/drawing/2010/main">
                <a:solidFill>
                  <a:srgbClr val="FFFFFF"/>
                </a:solidFill>
              </a14:hiddenFill>
            </a:ext>
          </a:extLst>
        </p:spPr>
      </p:pic>
      <p:sp>
        <p:nvSpPr>
          <p:cNvPr id="8" name="AutoShape 4" descr="Image result for hydrogen cylinder"/>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9" name="AutoShape 6" descr="Image result for hydrogen cylinder"/>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0" name="AutoShape 8" descr="Image result for hydrogen cylinder"/>
          <p:cNvSpPr>
            <a:spLocks noChangeAspect="1" noChangeArrowheads="1"/>
          </p:cNvSpPr>
          <p:nvPr/>
        </p:nvSpPr>
        <p:spPr bwMode="auto">
          <a:xfrm>
            <a:off x="9538404" y="4415350"/>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2" name="Picture 2" descr="Image result for hydrogen cylinder with cooking gas images"/>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7331814" y="4646608"/>
            <a:ext cx="2143125" cy="2143125"/>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TextBox 10"/>
          <p:cNvSpPr txBox="1"/>
          <p:nvPr/>
        </p:nvSpPr>
        <p:spPr>
          <a:xfrm>
            <a:off x="6861643" y="4046018"/>
            <a:ext cx="3083468" cy="369332"/>
          </a:xfrm>
          <a:prstGeom prst="rect">
            <a:avLst/>
          </a:prstGeom>
          <a:noFill/>
        </p:spPr>
        <p:txBody>
          <a:bodyPr wrap="square" rtlCol="0">
            <a:spAutoFit/>
          </a:bodyPr>
          <a:lstStyle/>
          <a:p>
            <a:r>
              <a:rPr lang="en-US" dirty="0" smtClean="0"/>
              <a:t>Gas for Cooking </a:t>
            </a:r>
            <a:endParaRPr lang="en-IN" dirty="0"/>
          </a:p>
        </p:txBody>
      </p:sp>
      <p:sp>
        <p:nvSpPr>
          <p:cNvPr id="4" name="AutoShape 2" descr="Image result for cylinder gas pipe images with regulator"/>
          <p:cNvSpPr>
            <a:spLocks noChangeAspect="1" noChangeArrowheads="1"/>
          </p:cNvSpPr>
          <p:nvPr/>
        </p:nvSpPr>
        <p:spPr bwMode="auto">
          <a:xfrm>
            <a:off x="612775" y="3127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13" name="AutoShape 4" descr="Image result for cylinder gas pipe images with regulator"/>
          <p:cNvSpPr>
            <a:spLocks noChangeAspect="1" noChangeArrowheads="1"/>
          </p:cNvSpPr>
          <p:nvPr/>
        </p:nvSpPr>
        <p:spPr bwMode="auto">
          <a:xfrm>
            <a:off x="460375" y="1603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14" name="Picture 13"/>
          <p:cNvPicPr>
            <a:picLocks noChangeAspect="1"/>
          </p:cNvPicPr>
          <p:nvPr/>
        </p:nvPicPr>
        <p:blipFill>
          <a:blip r:embed="rId10"/>
          <a:stretch>
            <a:fillRect/>
          </a:stretch>
        </p:blipFill>
        <p:spPr>
          <a:xfrm>
            <a:off x="9237011" y="3871911"/>
            <a:ext cx="2247900" cy="2028825"/>
          </a:xfrm>
          <a:prstGeom prst="rect">
            <a:avLst/>
          </a:prstGeom>
        </p:spPr>
      </p:pic>
      <p:pic>
        <p:nvPicPr>
          <p:cNvPr id="1030" name="Picture 6" descr="Image result for cylinder gas pipe images with regulator"/>
          <p:cNvPicPr>
            <a:picLocks noChangeAspect="1" noChangeArrowheads="1"/>
          </p:cNvPicPr>
          <p:nvPr/>
        </p:nvPicPr>
        <p:blipFill>
          <a:blip r:embed="rId11">
            <a:extLst>
              <a:ext uri="{28A0092B-C50C-407E-A947-70E740481C1C}">
                <a14:useLocalDpi xmlns="" xmlns:a14="http://schemas.microsoft.com/office/drawing/2010/main" val="0"/>
              </a:ext>
            </a:extLst>
          </a:blip>
          <a:srcRect/>
          <a:stretch>
            <a:fillRect/>
          </a:stretch>
        </p:blipFill>
        <p:spPr bwMode="auto">
          <a:xfrm>
            <a:off x="9945111" y="1765019"/>
            <a:ext cx="2143125" cy="21431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9063779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Hydrogen car   </a:t>
            </a:r>
            <a:endParaRPr lang="en-IN" dirty="0"/>
          </a:p>
        </p:txBody>
      </p:sp>
      <p:pic>
        <p:nvPicPr>
          <p:cNvPr id="4" name="Content Placeholder 3"/>
          <p:cNvPicPr>
            <a:picLocks noGrp="1" noChangeAspect="1"/>
          </p:cNvPicPr>
          <p:nvPr>
            <p:ph idx="1"/>
          </p:nvPr>
        </p:nvPicPr>
        <p:blipFill>
          <a:blip r:embed="rId2">
            <a:extLst>
              <a:ext uri="{28A0092B-C50C-407E-A947-70E740481C1C}">
                <a14:useLocalDpi xmlns="" xmlns:a14="http://schemas.microsoft.com/office/drawing/2010/main" val="0"/>
              </a:ext>
            </a:extLst>
          </a:blip>
          <a:stretch>
            <a:fillRect/>
          </a:stretch>
        </p:blipFill>
        <p:spPr>
          <a:xfrm>
            <a:off x="4714875" y="3034506"/>
            <a:ext cx="2762250" cy="1657350"/>
          </a:xfrm>
        </p:spPr>
      </p:pic>
      <p:pic>
        <p:nvPicPr>
          <p:cNvPr id="3" name="Picture 2"/>
          <p:cNvPicPr>
            <a:picLocks noChangeAspect="1"/>
          </p:cNvPicPr>
          <p:nvPr/>
        </p:nvPicPr>
        <p:blipFill>
          <a:blip r:embed="rId3"/>
          <a:stretch>
            <a:fillRect/>
          </a:stretch>
        </p:blipFill>
        <p:spPr>
          <a:xfrm>
            <a:off x="-217923" y="1963451"/>
            <a:ext cx="2143125" cy="2143125"/>
          </a:xfrm>
          <a:prstGeom prst="rect">
            <a:avLst/>
          </a:prstGeom>
        </p:spPr>
      </p:pic>
      <p:pic>
        <p:nvPicPr>
          <p:cNvPr id="5" name="Picture 4"/>
          <p:cNvPicPr>
            <a:picLocks noChangeAspect="1"/>
          </p:cNvPicPr>
          <p:nvPr/>
        </p:nvPicPr>
        <p:blipFill>
          <a:blip r:embed="rId4"/>
          <a:stretch>
            <a:fillRect/>
          </a:stretch>
        </p:blipFill>
        <p:spPr>
          <a:xfrm>
            <a:off x="8742749" y="3373437"/>
            <a:ext cx="2466975" cy="1847850"/>
          </a:xfrm>
          <a:prstGeom prst="rect">
            <a:avLst/>
          </a:prstGeom>
        </p:spPr>
      </p:pic>
      <p:pic>
        <p:nvPicPr>
          <p:cNvPr id="6" name="Picture 5"/>
          <p:cNvPicPr>
            <a:picLocks noChangeAspect="1"/>
          </p:cNvPicPr>
          <p:nvPr/>
        </p:nvPicPr>
        <p:blipFill>
          <a:blip r:embed="rId5"/>
          <a:stretch>
            <a:fillRect/>
          </a:stretch>
        </p:blipFill>
        <p:spPr>
          <a:xfrm>
            <a:off x="3077354" y="5304969"/>
            <a:ext cx="2619375" cy="1743075"/>
          </a:xfrm>
          <a:prstGeom prst="rect">
            <a:avLst/>
          </a:prstGeom>
        </p:spPr>
      </p:pic>
      <p:pic>
        <p:nvPicPr>
          <p:cNvPr id="7" name="Picture 6"/>
          <p:cNvPicPr>
            <a:picLocks noChangeAspect="1"/>
          </p:cNvPicPr>
          <p:nvPr/>
        </p:nvPicPr>
        <p:blipFill>
          <a:blip r:embed="rId6"/>
          <a:stretch>
            <a:fillRect/>
          </a:stretch>
        </p:blipFill>
        <p:spPr>
          <a:xfrm>
            <a:off x="202779" y="4771569"/>
            <a:ext cx="2168187" cy="2276475"/>
          </a:xfrm>
          <a:prstGeom prst="rect">
            <a:avLst/>
          </a:prstGeom>
        </p:spPr>
      </p:pic>
      <p:sp>
        <p:nvSpPr>
          <p:cNvPr id="8" name="Rectangle 7"/>
          <p:cNvSpPr/>
          <p:nvPr/>
        </p:nvSpPr>
        <p:spPr>
          <a:xfrm>
            <a:off x="2013995" y="1362953"/>
            <a:ext cx="8900693" cy="1200329"/>
          </a:xfrm>
          <a:prstGeom prst="rect">
            <a:avLst/>
          </a:prstGeom>
        </p:spPr>
        <p:txBody>
          <a:bodyPr wrap="square">
            <a:spAutoFit/>
          </a:bodyPr>
          <a:lstStyle/>
          <a:p>
            <a:r>
              <a:rPr lang="en-GB" i="1" dirty="0">
                <a:latin typeface="Arial Unicode MS" panose="020B0604020202020204" pitchFamily="34" charset="-128"/>
                <a:ea typeface="Times New Roman" panose="02020603050405020304" pitchFamily="18" charset="0"/>
              </a:rPr>
              <a:t>We  can use Solar panel to generate Electricity and that  energy can be utilized to generate hydrogen ,(a future fuel) (there is enough sun </a:t>
            </a:r>
            <a:r>
              <a:rPr lang="en-GB" i="1" dirty="0" smtClean="0">
                <a:latin typeface="Arial Unicode MS" panose="020B0604020202020204" pitchFamily="34" charset="-128"/>
                <a:ea typeface="Times New Roman" panose="02020603050405020304" pitchFamily="18" charset="0"/>
              </a:rPr>
              <a:t>radiation to </a:t>
            </a:r>
            <a:r>
              <a:rPr lang="en-GB" i="1" dirty="0">
                <a:latin typeface="Arial Unicode MS" panose="020B0604020202020204" pitchFamily="34" charset="-128"/>
                <a:ea typeface="Times New Roman" panose="02020603050405020304" pitchFamily="18" charset="0"/>
              </a:rPr>
              <a:t>harvest  substantial energy to meet energy need and storage can be done in the form of hydrogen, The only need is to get in to this business , </a:t>
            </a:r>
            <a:r>
              <a:rPr lang="en-GB" i="1" dirty="0" smtClean="0">
                <a:latin typeface="Arial Unicode MS" panose="020B0604020202020204" pitchFamily="34" charset="-128"/>
                <a:ea typeface="Times New Roman" panose="02020603050405020304" pitchFamily="18" charset="0"/>
              </a:rPr>
              <a:t>company's like BMW  using this </a:t>
            </a:r>
            <a:endParaRPr lang="en-IN" dirty="0"/>
          </a:p>
        </p:txBody>
      </p:sp>
      <p:sp>
        <p:nvSpPr>
          <p:cNvPr id="9" name="TextBox 8"/>
          <p:cNvSpPr txBox="1"/>
          <p:nvPr/>
        </p:nvSpPr>
        <p:spPr>
          <a:xfrm>
            <a:off x="7832035" y="5748793"/>
            <a:ext cx="3609892" cy="646331"/>
          </a:xfrm>
          <a:prstGeom prst="rect">
            <a:avLst/>
          </a:prstGeom>
          <a:noFill/>
        </p:spPr>
        <p:txBody>
          <a:bodyPr wrap="square" rtlCol="0">
            <a:spAutoFit/>
          </a:bodyPr>
          <a:lstStyle/>
          <a:p>
            <a:r>
              <a:rPr lang="en-US" dirty="0" smtClean="0"/>
              <a:t>LPG car can also run on it ,</a:t>
            </a:r>
          </a:p>
          <a:p>
            <a:r>
              <a:rPr lang="en-US" dirty="0" smtClean="0"/>
              <a:t>no alternation required in car.</a:t>
            </a:r>
            <a:endParaRPr lang="en-IN" dirty="0"/>
          </a:p>
        </p:txBody>
      </p:sp>
      <p:pic>
        <p:nvPicPr>
          <p:cNvPr id="1026" name="Picture 2" descr="https://upload.wikimedia.org/wikipedia/commons/thumb/c/cb/Hydrogen_fueling_nozzle2.jpg/220px-Hydrogen_fueling_nozzle2.jpg"/>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2562530" y="3592511"/>
            <a:ext cx="2095500" cy="153352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864541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859" y="346677"/>
            <a:ext cx="9720072" cy="1499616"/>
          </a:xfrm>
        </p:spPr>
        <p:txBody>
          <a:bodyPr/>
          <a:lstStyle/>
          <a:p>
            <a:r>
              <a:rPr lang="en-US" dirty="0" smtClean="0"/>
              <a:t>Expecting quicker response </a:t>
            </a:r>
            <a:br>
              <a:rPr lang="en-US" dirty="0" smtClean="0"/>
            </a:br>
            <a:r>
              <a:rPr lang="en-US" dirty="0" smtClean="0"/>
              <a:t> </a:t>
            </a:r>
            <a:r>
              <a:rPr lang="en-US" sz="2400" dirty="0" smtClean="0"/>
              <a:t>Todays date   </a:t>
            </a:r>
            <a:r>
              <a:rPr lang="en-US" dirty="0" smtClean="0"/>
              <a:t>08/05/2018</a:t>
            </a:r>
            <a:endParaRPr lang="en-IN" dirty="0"/>
          </a:p>
        </p:txBody>
      </p:sp>
      <p:sp>
        <p:nvSpPr>
          <p:cNvPr id="3" name="Content Placeholder 2"/>
          <p:cNvSpPr>
            <a:spLocks noGrp="1"/>
          </p:cNvSpPr>
          <p:nvPr>
            <p:ph idx="1"/>
          </p:nvPr>
        </p:nvSpPr>
        <p:spPr/>
        <p:txBody>
          <a:bodyPr>
            <a:normAutofit fontScale="85000" lnSpcReduction="20000"/>
          </a:bodyPr>
          <a:lstStyle/>
          <a:p>
            <a:r>
              <a:rPr lang="en-US" dirty="0" smtClean="0"/>
              <a:t>Expecting investment of substantial fund to implement this business on Major scale </a:t>
            </a:r>
          </a:p>
          <a:p>
            <a:r>
              <a:rPr lang="en-US" dirty="0" smtClean="0"/>
              <a:t>Expecting Hydrogen stations Powered by Your Company</a:t>
            </a:r>
          </a:p>
          <a:p>
            <a:r>
              <a:rPr lang="en-US" dirty="0" smtClean="0"/>
              <a:t>Expecting trust AND support from Your board of directors with deep commitment and interest</a:t>
            </a:r>
          </a:p>
          <a:p>
            <a:r>
              <a:rPr lang="en-US" dirty="0" smtClean="0">
                <a:effectLst>
                  <a:glow rad="127000">
                    <a:srgbClr val="FF0000"/>
                  </a:glow>
                </a:effectLst>
              </a:rPr>
              <a:t>Cost for Hydrogen production will be </a:t>
            </a:r>
            <a:r>
              <a:rPr lang="en-US" dirty="0">
                <a:solidFill>
                  <a:srgbClr val="FF0000"/>
                </a:solidFill>
              </a:rPr>
              <a:t>40 RS per KG ,</a:t>
            </a:r>
            <a:r>
              <a:rPr lang="en-US" dirty="0" smtClean="0">
                <a:effectLst>
                  <a:glow rad="127000">
                    <a:srgbClr val="FF0000"/>
                  </a:glow>
                </a:effectLst>
              </a:rPr>
              <a:t>which is more economical than petrol</a:t>
            </a:r>
          </a:p>
          <a:p>
            <a:pPr marL="0" indent="0">
              <a:buNone/>
            </a:pPr>
            <a:r>
              <a:rPr lang="en-US" dirty="0" smtClean="0"/>
              <a:t>This project has been implemented in many countries ,then why not us!</a:t>
            </a:r>
          </a:p>
          <a:p>
            <a:r>
              <a:rPr lang="en-US" sz="2400" dirty="0" smtClean="0"/>
              <a:t> Waiting </a:t>
            </a:r>
            <a:r>
              <a:rPr lang="en-US" sz="2400" dirty="0"/>
              <a:t>for </a:t>
            </a:r>
            <a:r>
              <a:rPr lang="en-US" sz="2400" dirty="0" smtClean="0"/>
              <a:t> Your  </a:t>
            </a:r>
            <a:r>
              <a:rPr lang="en-US" sz="4800" dirty="0" smtClean="0">
                <a:solidFill>
                  <a:srgbClr val="C00000"/>
                </a:solidFill>
              </a:rPr>
              <a:t>response</a:t>
            </a:r>
            <a:r>
              <a:rPr lang="en-US" sz="2400" dirty="0" smtClean="0">
                <a:solidFill>
                  <a:srgbClr val="C00000"/>
                </a:solidFill>
              </a:rPr>
              <a:t> !</a:t>
            </a:r>
            <a:endParaRPr lang="en-US" dirty="0" smtClean="0">
              <a:solidFill>
                <a:srgbClr val="C00000"/>
              </a:solidFill>
            </a:endParaRPr>
          </a:p>
          <a:p>
            <a:r>
              <a:rPr lang="en-US" dirty="0" smtClean="0"/>
              <a:t>Amol Bakane contact no 0091-8551910269   </a:t>
            </a:r>
            <a:r>
              <a:rPr lang="en-US" dirty="0" smtClean="0">
                <a:hlinkClick r:id="rId2"/>
              </a:rPr>
              <a:t>amol.bakane@zmail.ril.com</a:t>
            </a:r>
            <a:r>
              <a:rPr lang="en-US" dirty="0" smtClean="0"/>
              <a:t> and </a:t>
            </a:r>
            <a:r>
              <a:rPr lang="en-US" dirty="0" smtClean="0">
                <a:hlinkClick r:id="rId3"/>
              </a:rPr>
              <a:t>amol.Bakane@gmail.com-</a:t>
            </a:r>
            <a:r>
              <a:rPr lang="en-US" dirty="0" smtClean="0"/>
              <a:t> Personal ID And  Country –India </a:t>
            </a:r>
            <a:endParaRPr lang="en-IN" dirty="0"/>
          </a:p>
        </p:txBody>
      </p:sp>
    </p:spTree>
    <p:extLst>
      <p:ext uri="{BB962C8B-B14F-4D97-AF65-F5344CB8AC3E}">
        <p14:creationId xmlns="" xmlns:p14="http://schemas.microsoft.com/office/powerpoint/2010/main" val="35475904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Additional provision– if we need electrical energy from hydrogen ,use this </a:t>
            </a:r>
            <a:endParaRPr lang="en-IN" dirty="0"/>
          </a:p>
        </p:txBody>
      </p:sp>
      <p:pic>
        <p:nvPicPr>
          <p:cNvPr id="4" name="Content Placeholder 3"/>
          <p:cNvPicPr>
            <a:picLocks noGrp="1" noChangeAspect="1"/>
          </p:cNvPicPr>
          <p:nvPr>
            <p:ph idx="1"/>
          </p:nvPr>
        </p:nvPicPr>
        <p:blipFill>
          <a:blip r:embed="rId3">
            <a:extLst>
              <a:ext uri="{28A0092B-C50C-407E-A947-70E740481C1C}">
                <a14:useLocalDpi xmlns="" xmlns:a14="http://schemas.microsoft.com/office/drawing/2010/main" val="0"/>
              </a:ext>
            </a:extLst>
          </a:blip>
          <a:stretch>
            <a:fillRect/>
          </a:stretch>
        </p:blipFill>
        <p:spPr>
          <a:xfrm>
            <a:off x="4843462" y="2953544"/>
            <a:ext cx="2505075" cy="1819275"/>
          </a:xfrm>
        </p:spPr>
      </p:pic>
      <p:pic>
        <p:nvPicPr>
          <p:cNvPr id="3" name="Picture 2"/>
          <p:cNvPicPr>
            <a:picLocks noChangeAspect="1"/>
          </p:cNvPicPr>
          <p:nvPr/>
        </p:nvPicPr>
        <p:blipFill>
          <a:blip r:embed="rId4"/>
          <a:stretch>
            <a:fillRect/>
          </a:stretch>
        </p:blipFill>
        <p:spPr>
          <a:xfrm>
            <a:off x="2372718" y="3362146"/>
            <a:ext cx="2314575" cy="1971675"/>
          </a:xfrm>
          <a:prstGeom prst="rect">
            <a:avLst/>
          </a:prstGeom>
        </p:spPr>
      </p:pic>
      <p:pic>
        <p:nvPicPr>
          <p:cNvPr id="5" name="Picture 4"/>
          <p:cNvPicPr>
            <a:picLocks noChangeAspect="1"/>
          </p:cNvPicPr>
          <p:nvPr/>
        </p:nvPicPr>
        <p:blipFill>
          <a:blip r:embed="rId5"/>
          <a:stretch>
            <a:fillRect/>
          </a:stretch>
        </p:blipFill>
        <p:spPr>
          <a:xfrm>
            <a:off x="6882060" y="2400121"/>
            <a:ext cx="2371725" cy="1924050"/>
          </a:xfrm>
          <a:prstGeom prst="rect">
            <a:avLst/>
          </a:prstGeom>
        </p:spPr>
      </p:pic>
      <p:pic>
        <p:nvPicPr>
          <p:cNvPr id="6" name="Picture 5"/>
          <p:cNvPicPr>
            <a:picLocks noChangeAspect="1"/>
          </p:cNvPicPr>
          <p:nvPr/>
        </p:nvPicPr>
        <p:blipFill>
          <a:blip r:embed="rId6"/>
          <a:stretch>
            <a:fillRect/>
          </a:stretch>
        </p:blipFill>
        <p:spPr>
          <a:xfrm>
            <a:off x="8308326" y="4639461"/>
            <a:ext cx="2143125" cy="2143125"/>
          </a:xfrm>
          <a:prstGeom prst="rect">
            <a:avLst/>
          </a:prstGeom>
        </p:spPr>
      </p:pic>
      <p:sp>
        <p:nvSpPr>
          <p:cNvPr id="7" name="Rectangle 6"/>
          <p:cNvSpPr/>
          <p:nvPr/>
        </p:nvSpPr>
        <p:spPr>
          <a:xfrm>
            <a:off x="826935" y="5256193"/>
            <a:ext cx="7720717" cy="923330"/>
          </a:xfrm>
          <a:prstGeom prst="rect">
            <a:avLst/>
          </a:prstGeom>
        </p:spPr>
        <p:txBody>
          <a:bodyPr wrap="square">
            <a:spAutoFit/>
          </a:bodyPr>
          <a:lstStyle/>
          <a:p>
            <a:pPr algn="just">
              <a:spcAft>
                <a:spcPts val="0"/>
              </a:spcAft>
            </a:pPr>
            <a:r>
              <a:rPr lang="en-GB" i="1" dirty="0">
                <a:latin typeface="Arial Unicode MS" panose="020B0604020202020204" pitchFamily="34" charset="-128"/>
                <a:ea typeface="Times New Roman" panose="02020603050405020304" pitchFamily="18" charset="0"/>
              </a:rPr>
              <a:t>, Efficient and Evolved technology on which future car will run and the fuel is abundant in nature , the need is to harvest It and to evolve efficient technology to harvest Hydrogen  </a:t>
            </a:r>
            <a:r>
              <a:rPr lang="en-GB" i="1" dirty="0" smtClean="0">
                <a:latin typeface="Arial Unicode MS" panose="020B0604020202020204" pitchFamily="34" charset="-128"/>
                <a:ea typeface="Times New Roman" panose="02020603050405020304" pitchFamily="18" charset="0"/>
              </a:rPr>
              <a:t>,</a:t>
            </a:r>
            <a:endParaRPr lang="en-IN" sz="1600" dirty="0">
              <a:latin typeface="Times New Roman" panose="02020603050405020304" pitchFamily="18" charset="0"/>
              <a:ea typeface="Times New Roman" panose="02020603050405020304" pitchFamily="18" charset="0"/>
            </a:endParaRPr>
          </a:p>
        </p:txBody>
      </p:sp>
      <p:sp>
        <p:nvSpPr>
          <p:cNvPr id="8" name="TextBox 7"/>
          <p:cNvSpPr txBox="1"/>
          <p:nvPr/>
        </p:nvSpPr>
        <p:spPr>
          <a:xfrm>
            <a:off x="2051436" y="2599996"/>
            <a:ext cx="3275938" cy="369332"/>
          </a:xfrm>
          <a:prstGeom prst="rect">
            <a:avLst/>
          </a:prstGeom>
          <a:noFill/>
        </p:spPr>
        <p:txBody>
          <a:bodyPr wrap="square" rtlCol="0">
            <a:spAutoFit/>
          </a:bodyPr>
          <a:lstStyle/>
          <a:p>
            <a:r>
              <a:rPr lang="en-US" dirty="0" smtClean="0"/>
              <a:t>Hydrogen Fuel Cell </a:t>
            </a:r>
            <a:endParaRPr lang="en-IN" dirty="0"/>
          </a:p>
        </p:txBody>
      </p:sp>
    </p:spTree>
    <p:extLst>
      <p:ext uri="{BB962C8B-B14F-4D97-AF65-F5344CB8AC3E}">
        <p14:creationId xmlns="" xmlns:p14="http://schemas.microsoft.com/office/powerpoint/2010/main" val="13258360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865" y="-149068"/>
            <a:ext cx="11482598" cy="1499616"/>
          </a:xfrm>
        </p:spPr>
        <p:txBody>
          <a:bodyPr/>
          <a:lstStyle/>
          <a:p>
            <a:r>
              <a:rPr lang="en-US" dirty="0" smtClean="0"/>
              <a:t>To </a:t>
            </a:r>
            <a:r>
              <a:rPr lang="en-US" smtClean="0"/>
              <a:t>power Telecom  </a:t>
            </a:r>
            <a:r>
              <a:rPr lang="en-US" dirty="0" smtClean="0"/>
              <a:t>tower using Hydrogen and fuel cell </a:t>
            </a:r>
            <a:endParaRPr lang="en-IN" dirty="0"/>
          </a:p>
        </p:txBody>
      </p:sp>
      <p:pic>
        <p:nvPicPr>
          <p:cNvPr id="6" name="Content Placeholder 5"/>
          <p:cNvPicPr>
            <a:picLocks noGrp="1" noChangeAspect="1"/>
          </p:cNvPicPr>
          <p:nvPr>
            <p:ph idx="1"/>
          </p:nvPr>
        </p:nvPicPr>
        <p:blipFill>
          <a:blip r:embed="rId3"/>
          <a:stretch>
            <a:fillRect/>
          </a:stretch>
        </p:blipFill>
        <p:spPr>
          <a:xfrm>
            <a:off x="5367337" y="2844006"/>
            <a:ext cx="1457325" cy="2038350"/>
          </a:xfrm>
          <a:prstGeom prst="rect">
            <a:avLst/>
          </a:prstGeom>
        </p:spPr>
      </p:pic>
      <p:sp>
        <p:nvSpPr>
          <p:cNvPr id="7" name="AutoShape 6" descr="Image result for telecom tower images"/>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 name="Picture 7"/>
          <p:cNvPicPr>
            <a:picLocks noChangeAspect="1"/>
          </p:cNvPicPr>
          <p:nvPr/>
        </p:nvPicPr>
        <p:blipFill>
          <a:blip r:embed="rId4"/>
          <a:stretch>
            <a:fillRect/>
          </a:stretch>
        </p:blipFill>
        <p:spPr>
          <a:xfrm>
            <a:off x="10274245" y="1130087"/>
            <a:ext cx="1619250" cy="2819400"/>
          </a:xfrm>
          <a:prstGeom prst="rect">
            <a:avLst/>
          </a:prstGeom>
        </p:spPr>
      </p:pic>
      <p:pic>
        <p:nvPicPr>
          <p:cNvPr id="9" name="Picture 8"/>
          <p:cNvPicPr>
            <a:picLocks noChangeAspect="1"/>
          </p:cNvPicPr>
          <p:nvPr/>
        </p:nvPicPr>
        <p:blipFill>
          <a:blip r:embed="rId5"/>
          <a:stretch>
            <a:fillRect/>
          </a:stretch>
        </p:blipFill>
        <p:spPr>
          <a:xfrm>
            <a:off x="-442796" y="3933176"/>
            <a:ext cx="2000250" cy="2295525"/>
          </a:xfrm>
          <a:prstGeom prst="rect">
            <a:avLst/>
          </a:prstGeom>
        </p:spPr>
      </p:pic>
      <p:pic>
        <p:nvPicPr>
          <p:cNvPr id="10" name="Picture 9"/>
          <p:cNvPicPr>
            <a:picLocks noChangeAspect="1"/>
          </p:cNvPicPr>
          <p:nvPr/>
        </p:nvPicPr>
        <p:blipFill>
          <a:blip r:embed="rId6"/>
          <a:stretch>
            <a:fillRect/>
          </a:stretch>
        </p:blipFill>
        <p:spPr>
          <a:xfrm>
            <a:off x="4814223" y="1592686"/>
            <a:ext cx="2139881" cy="2145978"/>
          </a:xfrm>
          <a:prstGeom prst="rect">
            <a:avLst/>
          </a:prstGeom>
        </p:spPr>
      </p:pic>
      <p:pic>
        <p:nvPicPr>
          <p:cNvPr id="11" name="Picture 10"/>
          <p:cNvPicPr>
            <a:picLocks noChangeAspect="1"/>
          </p:cNvPicPr>
          <p:nvPr/>
        </p:nvPicPr>
        <p:blipFill>
          <a:blip r:embed="rId7"/>
          <a:stretch>
            <a:fillRect/>
          </a:stretch>
        </p:blipFill>
        <p:spPr>
          <a:xfrm>
            <a:off x="-234026" y="1644305"/>
            <a:ext cx="2257425" cy="2019300"/>
          </a:xfrm>
          <a:prstGeom prst="rect">
            <a:avLst/>
          </a:prstGeom>
        </p:spPr>
      </p:pic>
      <p:pic>
        <p:nvPicPr>
          <p:cNvPr id="12" name="Picture 11"/>
          <p:cNvPicPr>
            <a:picLocks noChangeAspect="1"/>
          </p:cNvPicPr>
          <p:nvPr/>
        </p:nvPicPr>
        <p:blipFill>
          <a:blip r:embed="rId8"/>
          <a:stretch>
            <a:fillRect/>
          </a:stretch>
        </p:blipFill>
        <p:spPr>
          <a:xfrm>
            <a:off x="2175798" y="1798900"/>
            <a:ext cx="2638425" cy="1733550"/>
          </a:xfrm>
          <a:prstGeom prst="rect">
            <a:avLst/>
          </a:prstGeom>
        </p:spPr>
      </p:pic>
      <p:pic>
        <p:nvPicPr>
          <p:cNvPr id="13" name="Picture 12"/>
          <p:cNvPicPr>
            <a:picLocks noChangeAspect="1"/>
          </p:cNvPicPr>
          <p:nvPr/>
        </p:nvPicPr>
        <p:blipFill>
          <a:blip r:embed="rId9"/>
          <a:stretch>
            <a:fillRect/>
          </a:stretch>
        </p:blipFill>
        <p:spPr>
          <a:xfrm>
            <a:off x="1786962" y="3980802"/>
            <a:ext cx="1895475" cy="2409825"/>
          </a:xfrm>
          <a:prstGeom prst="rect">
            <a:avLst/>
          </a:prstGeom>
        </p:spPr>
      </p:pic>
      <p:pic>
        <p:nvPicPr>
          <p:cNvPr id="14" name="Picture 13"/>
          <p:cNvPicPr>
            <a:picLocks noChangeAspect="1"/>
          </p:cNvPicPr>
          <p:nvPr/>
        </p:nvPicPr>
        <p:blipFill>
          <a:blip r:embed="rId10"/>
          <a:stretch>
            <a:fillRect/>
          </a:stretch>
        </p:blipFill>
        <p:spPr>
          <a:xfrm>
            <a:off x="7503658" y="3980802"/>
            <a:ext cx="2466975" cy="1847850"/>
          </a:xfrm>
          <a:prstGeom prst="rect">
            <a:avLst/>
          </a:prstGeom>
        </p:spPr>
      </p:pic>
      <p:pic>
        <p:nvPicPr>
          <p:cNvPr id="15" name="Picture 14"/>
          <p:cNvPicPr>
            <a:picLocks noChangeAspect="1"/>
          </p:cNvPicPr>
          <p:nvPr/>
        </p:nvPicPr>
        <p:blipFill>
          <a:blip r:embed="rId11"/>
          <a:stretch>
            <a:fillRect/>
          </a:stretch>
        </p:blipFill>
        <p:spPr>
          <a:xfrm>
            <a:off x="4945487" y="3980802"/>
            <a:ext cx="2076450" cy="2200275"/>
          </a:xfrm>
          <a:prstGeom prst="rect">
            <a:avLst/>
          </a:prstGeom>
        </p:spPr>
      </p:pic>
      <p:pic>
        <p:nvPicPr>
          <p:cNvPr id="16" name="Picture 15"/>
          <p:cNvPicPr>
            <a:picLocks noChangeAspect="1"/>
          </p:cNvPicPr>
          <p:nvPr/>
        </p:nvPicPr>
        <p:blipFill>
          <a:blip r:embed="rId12"/>
          <a:stretch>
            <a:fillRect/>
          </a:stretch>
        </p:blipFill>
        <p:spPr>
          <a:xfrm>
            <a:off x="7157196" y="1130087"/>
            <a:ext cx="2705100" cy="1685925"/>
          </a:xfrm>
          <a:prstGeom prst="rect">
            <a:avLst/>
          </a:prstGeom>
        </p:spPr>
      </p:pic>
      <p:sp>
        <p:nvSpPr>
          <p:cNvPr id="5" name="TextBox 4"/>
          <p:cNvSpPr txBox="1"/>
          <p:nvPr/>
        </p:nvSpPr>
        <p:spPr>
          <a:xfrm>
            <a:off x="1786962" y="6408892"/>
            <a:ext cx="2838420" cy="369332"/>
          </a:xfrm>
          <a:prstGeom prst="rect">
            <a:avLst/>
          </a:prstGeom>
          <a:noFill/>
        </p:spPr>
        <p:txBody>
          <a:bodyPr wrap="square" rtlCol="0">
            <a:spAutoFit/>
          </a:bodyPr>
          <a:lstStyle/>
          <a:p>
            <a:r>
              <a:rPr lang="en-US" dirty="0" smtClean="0"/>
              <a:t>Fuel cell model</a:t>
            </a:r>
            <a:endParaRPr lang="en-IN" dirty="0"/>
          </a:p>
        </p:txBody>
      </p:sp>
    </p:spTree>
    <p:extLst>
      <p:ext uri="{BB962C8B-B14F-4D97-AF65-F5344CB8AC3E}">
        <p14:creationId xmlns="" xmlns:p14="http://schemas.microsoft.com/office/powerpoint/2010/main" val="9771176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289</TotalTime>
  <Words>542</Words>
  <Application>Microsoft Office PowerPoint</Application>
  <PresentationFormat>Custom</PresentationFormat>
  <Paragraphs>52</Paragraphs>
  <Slides>11</Slides>
  <Notes>7</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HYDROGEN –FUEL  Nagpur jio state office –Fidvi tower</vt:lpstr>
      <vt:lpstr>Personal information</vt:lpstr>
      <vt:lpstr>Slide 3</vt:lpstr>
      <vt:lpstr>Chemical reaction –Hydrolyses process or electrolysis process</vt:lpstr>
      <vt:lpstr>Commercial Hydrogen Generator POWERD BY SOLAR PANEL </vt:lpstr>
      <vt:lpstr>Hydrogen compression process </vt:lpstr>
      <vt:lpstr>Hydrogen fueling station</vt:lpstr>
      <vt:lpstr>Hydrogen car   </vt:lpstr>
      <vt:lpstr>Expecting quicker response   Todays date   08/05/2018</vt:lpstr>
      <vt:lpstr>Additional provision– if we need electrical energy from hydrogen ,use this </vt:lpstr>
      <vt:lpstr>To power Telecom  tower using Hydrogen and fuel cell </vt:lpstr>
    </vt:vector>
  </TitlesOfParts>
  <Company>RIL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HYDROGEN –FUEL FOR FUTURE</dc:title>
  <dc:creator>Amol Bakane (Consultant)</dc:creator>
  <cp:lastModifiedBy>Lenovo</cp:lastModifiedBy>
  <cp:revision>136</cp:revision>
  <dcterms:created xsi:type="dcterms:W3CDTF">2018-05-07T04:45:19Z</dcterms:created>
  <dcterms:modified xsi:type="dcterms:W3CDTF">2018-06-30T17:07:36Z</dcterms:modified>
</cp:coreProperties>
</file>