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7" r:id="rId5"/>
    <p:sldId id="257" r:id="rId6"/>
    <p:sldId id="259" r:id="rId7"/>
    <p:sldId id="258" r:id="rId8"/>
    <p:sldId id="264" r:id="rId9"/>
    <p:sldId id="260" r:id="rId10"/>
    <p:sldId id="263" r:id="rId11"/>
    <p:sldId id="268" r:id="rId12"/>
    <p:sldId id="269" r:id="rId13"/>
    <p:sldId id="276" r:id="rId14"/>
    <p:sldId id="27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73" d="100"/>
          <a:sy n="73" d="100"/>
        </p:scale>
        <p:origin x="-1296" y="12"/>
      </p:cViewPr>
      <p:guideLst>
        <p:guide orient="horz" pos="216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IN" altLang="en-US"/>
              <a:t>AIR CONDITION INDOOR UNIT ONLY REQUIRED ,OUTDDOR UNIT NOT REQUIRED</a:t>
            </a:r>
            <a:endParaRPr lang="en-I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IN" altLang="en-US"/>
              <a:t>GAS expansion property to create thermal effect, when you release compressed hydrogen in Expansion tube of Air conditioners  ,then it will create cooling iffect like air conditioning </a:t>
            </a:r>
            <a:endParaRPr lang="en-I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IN" altLang="en-US"/>
              <a:t>GAS expansion property to create thermal effect, when you release compressed hydrogen in Expansion tube of Air conditioners  ,then it will create cooling iffect like air conditioning </a:t>
            </a:r>
            <a:endParaRPr lang="en-I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/>
          <a:lstStyle>
            <a:lvl1pPr algn="ctr">
              <a:defRPr sz="2400">
                <a:solidFill>
                  <a:srgbClr val="333333"/>
                </a:solidFill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DE55F-89A2-4D45-BF19-CA97A5E2829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6C969-2EEC-46EA-B6C2-6D67C365F4F1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image" Target="../media/image2.jpeg"/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jpeg"/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.xml"/><Relationship Id="rId4" Type="http://schemas.openxmlformats.org/officeDocument/2006/relationships/image" Target="../media/image7.jpeg"/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7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96850"/>
            <a:ext cx="7315200" cy="1160145"/>
          </a:xfrm>
        </p:spPr>
        <p:txBody>
          <a:bodyPr>
            <a:no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ENERGY STORAGE IN FORM OF HYDROGEN AND USED FOR AIR CONDITIONING</a:t>
            </a:r>
            <a:r>
              <a:rPr lang="en-IN" sz="2800" dirty="0" smtClean="0"/>
              <a:t>   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1428736"/>
            <a:ext cx="7129490" cy="4614898"/>
          </a:xfrm>
        </p:spPr>
        <p:txBody>
          <a:bodyPr/>
          <a:lstStyle/>
          <a:p>
            <a:r>
              <a:rPr lang="en-IN" altLang="en-US" sz="2400" i="1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</a:rPr>
              <a:t>ENERGY STORAGE</a:t>
            </a:r>
            <a:endParaRPr lang="en-IN" altLang="en-US" sz="2400" i="1" dirty="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</a:endParaRPr>
          </a:p>
        </p:txBody>
      </p:sp>
      <p:pic>
        <p:nvPicPr>
          <p:cNvPr id="2050" name="Picture 2" descr="C:\Users\Korde\Desktop\images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1472" y="4286256"/>
            <a:ext cx="2628900" cy="1743075"/>
          </a:xfrm>
          <a:prstGeom prst="rect">
            <a:avLst/>
          </a:prstGeom>
          <a:noFill/>
        </p:spPr>
      </p:pic>
      <p:pic>
        <p:nvPicPr>
          <p:cNvPr id="2052" name="Picture 4" descr="5 Star Central Air Conditioner Indoor Un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1653" y="3500759"/>
            <a:ext cx="3357586" cy="2643206"/>
          </a:xfrm>
          <a:prstGeom prst="rect">
            <a:avLst/>
          </a:prstGeom>
          <a:noFill/>
        </p:spPr>
      </p:pic>
      <p:pic>
        <p:nvPicPr>
          <p:cNvPr id="6" name="Picture 18" descr="How Much Electricity Does A Solar Panel Produce?, 46% OF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7674" y="1505255"/>
            <a:ext cx="2466975" cy="1847851"/>
          </a:xfrm>
          <a:prstGeom prst="rect">
            <a:avLst/>
          </a:prstGeom>
          <a:noFill/>
        </p:spPr>
      </p:pic>
      <p:sp>
        <p:nvSpPr>
          <p:cNvPr id="11" name="Down Arrow 10"/>
          <p:cNvSpPr/>
          <p:nvPr/>
        </p:nvSpPr>
        <p:spPr>
          <a:xfrm>
            <a:off x="2500298" y="3714752"/>
            <a:ext cx="142876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4" descr="China Hho Gas Generator Manufacturers ...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71791" y="1701468"/>
            <a:ext cx="2143125" cy="2143125"/>
          </a:xfrm>
          <a:prstGeom prst="rect">
            <a:avLst/>
          </a:prstGeom>
          <a:noFill/>
        </p:spPr>
      </p:pic>
      <p:sp>
        <p:nvSpPr>
          <p:cNvPr id="13" name="Right Arrow 12"/>
          <p:cNvSpPr/>
          <p:nvPr/>
        </p:nvSpPr>
        <p:spPr>
          <a:xfrm rot="10800000">
            <a:off x="3571868" y="2428868"/>
            <a:ext cx="85725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Display 3"/>
          <p:cNvSpPr/>
          <p:nvPr>
            <p:custDataLst>
              <p:tags r:id="rId5"/>
            </p:custDataLst>
          </p:nvPr>
        </p:nvSpPr>
        <p:spPr>
          <a:xfrm>
            <a:off x="6443980" y="5948680"/>
            <a:ext cx="2498090" cy="720090"/>
          </a:xfrm>
          <a:prstGeom prst="flowChartDisplay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IN" altLang="en-US"/>
              <a:t>AIR CONDITIONING </a:t>
            </a:r>
            <a:endParaRPr lang="en-IN" altLang="en-US"/>
          </a:p>
        </p:txBody>
      </p:sp>
      <p:sp>
        <p:nvSpPr>
          <p:cNvPr id="5" name="Bent Arrow 4"/>
          <p:cNvSpPr/>
          <p:nvPr/>
        </p:nvSpPr>
        <p:spPr>
          <a:xfrm rot="16200000">
            <a:off x="6083935" y="6021070"/>
            <a:ext cx="360045" cy="215900"/>
          </a:xfrm>
          <a:prstGeom prst="ben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500430" y="4786322"/>
            <a:ext cx="1000125" cy="1016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790575" y="6297930"/>
            <a:ext cx="22688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IN" altLang="en-US"/>
              <a:t>F</a:t>
            </a:r>
            <a:endParaRPr lang="en-I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IN" altLang="en-US">
                <a:solidFill>
                  <a:srgbClr val="FF0000"/>
                </a:solidFill>
                <a:highlight>
                  <a:srgbClr val="0000FF"/>
                </a:highlight>
                <a:sym typeface="+mn-ea"/>
              </a:rPr>
              <a:t>Freon And Hydrogen gas can be compressed using solar energy </a:t>
            </a:r>
            <a:endParaRPr lang="en-IN" altLang="en-US">
              <a:solidFill>
                <a:srgbClr val="FF0000"/>
              </a:solidFill>
              <a:highlight>
                <a:srgbClr val="0000FF"/>
              </a:highlight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IN" altLang="en-US">
                <a:highlight>
                  <a:srgbClr val="FFFF00"/>
                </a:highlight>
              </a:rPr>
              <a:t>Freon gas in Tank 1</a:t>
            </a:r>
            <a:endParaRPr lang="en-IN" altLang="en-US">
              <a:highlight>
                <a:srgbClr val="FFFF00"/>
              </a:highlight>
            </a:endParaRPr>
          </a:p>
          <a:p>
            <a:r>
              <a:rPr lang="en-IN" altLang="en-US">
                <a:highlight>
                  <a:srgbClr val="800080"/>
                </a:highlight>
              </a:rPr>
              <a:t>Hydrogen gas in tank 2</a:t>
            </a:r>
            <a:endParaRPr lang="en-IN" altLang="en-US">
              <a:highlight>
                <a:srgbClr val="800080"/>
              </a:highlight>
            </a:endParaRPr>
          </a:p>
        </p:txBody>
      </p:sp>
      <p:pic>
        <p:nvPicPr>
          <p:cNvPr id="2050" name="Picture 2" descr="C:\Users\Korde\Desktop\images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1500" y="3543935"/>
            <a:ext cx="3518535" cy="2485390"/>
          </a:xfrm>
          <a:prstGeom prst="rect">
            <a:avLst/>
          </a:prstGeom>
          <a:noFill/>
        </p:spPr>
      </p:pic>
      <p:pic>
        <p:nvPicPr>
          <p:cNvPr id="4" name="Picture 2" descr="C:\Users\Korde\Desktop\images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860290" y="1556385"/>
            <a:ext cx="3518535" cy="24853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1400" dirty="0" smtClean="0"/>
              <a:t>PRESSURED HYDROGEN GAS USED FOR AIR CONDITIONING AND GAS GEASER </a:t>
            </a:r>
            <a:endParaRPr lang="en-US" sz="1400" dirty="0"/>
          </a:p>
        </p:txBody>
      </p:sp>
      <p:pic>
        <p:nvPicPr>
          <p:cNvPr id="3074" name="Picture 2" descr="T50 Gas Tank Containers | Seaco Global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1472" y="4000504"/>
            <a:ext cx="2619375" cy="1743076"/>
          </a:xfrm>
          <a:prstGeom prst="rect">
            <a:avLst/>
          </a:prstGeom>
          <a:noFill/>
        </p:spPr>
      </p:pic>
      <p:pic>
        <p:nvPicPr>
          <p:cNvPr id="5" name="Content Placeholder 4" descr="China Hho Gas Generator Manufacturers ...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2143125" cy="2143125"/>
          </a:xfrm>
          <a:prstGeom prst="rect">
            <a:avLst/>
          </a:prstGeom>
          <a:noFill/>
        </p:spPr>
      </p:pic>
      <p:sp>
        <p:nvSpPr>
          <p:cNvPr id="3076" name="AutoShape 4" descr="cost of installing rooftop solar pane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78" name="AutoShape 6" descr="cost of installing rooftop solar pane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0" name="AutoShape 8" descr="cost of installing rooftop solar pane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2" name="AutoShape 10" descr="cost of installing rooftop solar pane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4" name="AutoShape 12" descr="Components That Make Up Solar Panels - E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6" name="AutoShape 14" descr="Components That Make Up Solar Panels - E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8" name="AutoShape 16" descr="Components That Make Up Solar Panels - E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3090" name="Picture 18" descr="How Much Electricity Does A Solar Panel Produce?, 46% OF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403" y="1268717"/>
            <a:ext cx="2466975" cy="1847851"/>
          </a:xfrm>
          <a:prstGeom prst="rect">
            <a:avLst/>
          </a:prstGeom>
          <a:noFill/>
        </p:spPr>
      </p:pic>
      <p:sp>
        <p:nvSpPr>
          <p:cNvPr id="17" name="Down Arrow 16"/>
          <p:cNvSpPr/>
          <p:nvPr/>
        </p:nvSpPr>
        <p:spPr>
          <a:xfrm rot="5400000">
            <a:off x="3688147" y="1576616"/>
            <a:ext cx="571504" cy="11072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2071670" y="3500438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AutoShape 20" descr="Central Air Conditioner Indoor Unit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20" name="Picture 4" descr="5 Star Central Air Conditioner Indoor Uni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70812" y="3356293"/>
            <a:ext cx="3071834" cy="3071834"/>
          </a:xfrm>
          <a:prstGeom prst="rect">
            <a:avLst/>
          </a:prstGeom>
          <a:noFill/>
        </p:spPr>
      </p:pic>
      <p:sp>
        <p:nvSpPr>
          <p:cNvPr id="26" name="Right Arrow 25"/>
          <p:cNvSpPr/>
          <p:nvPr/>
        </p:nvSpPr>
        <p:spPr>
          <a:xfrm>
            <a:off x="3420110" y="5445125"/>
            <a:ext cx="1567815" cy="227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Display 3"/>
          <p:cNvSpPr/>
          <p:nvPr>
            <p:custDataLst>
              <p:tags r:id="rId5"/>
            </p:custDataLst>
          </p:nvPr>
        </p:nvSpPr>
        <p:spPr>
          <a:xfrm>
            <a:off x="3244215" y="4436745"/>
            <a:ext cx="1748790" cy="720090"/>
          </a:xfrm>
          <a:prstGeom prst="flowChartDisplay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IN" altLang="en-US">
                <a:solidFill>
                  <a:srgbClr val="FF0000"/>
                </a:solidFill>
              </a:rPr>
              <a:t>STORAGE</a:t>
            </a:r>
            <a:r>
              <a:rPr lang="en-IN" altLang="en-US"/>
              <a:t> </a:t>
            </a:r>
            <a:r>
              <a:rPr lang="en-IN" altLang="en-US">
                <a:solidFill>
                  <a:srgbClr val="FF0000"/>
                </a:solidFill>
              </a:rPr>
              <a:t>TANK</a:t>
            </a:r>
            <a:endParaRPr lang="en-IN" altLang="en-US">
              <a:solidFill>
                <a:srgbClr val="FF0000"/>
              </a:solidFill>
            </a:endParaRPr>
          </a:p>
        </p:txBody>
      </p:sp>
      <p:sp>
        <p:nvSpPr>
          <p:cNvPr id="3" name="Flowchart: Display 2"/>
          <p:cNvSpPr/>
          <p:nvPr>
            <p:custDataLst>
              <p:tags r:id="rId6"/>
            </p:custDataLst>
          </p:nvPr>
        </p:nvSpPr>
        <p:spPr>
          <a:xfrm>
            <a:off x="2627630" y="2847975"/>
            <a:ext cx="1787525" cy="720090"/>
          </a:xfrm>
          <a:prstGeom prst="flowChartDisplay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rgbClr val="FFFFFF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IN" altLang="en-US" sz="1400"/>
              <a:t>HYDROGEN GENERATOR</a:t>
            </a:r>
            <a:endParaRPr lang="en-IN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IN" altLang="en-US"/>
              <a:t>Energy storage in {</a:t>
            </a:r>
            <a:r>
              <a:rPr lang="en-IN" altLang="en-US">
                <a:solidFill>
                  <a:srgbClr val="FF0000"/>
                </a:solidFill>
              </a:rPr>
              <a:t>Hydrogen gas</a:t>
            </a:r>
            <a:r>
              <a:rPr lang="en-IN" altLang="en-US"/>
              <a:t>} Tank 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lang="en-IN" altLang="en-US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Use of GAS expansion property to create thermal effect,Like air conditioning </a:t>
            </a:r>
            <a:endParaRPr lang="en-IN" altLang="en-US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sym typeface="+mn-ea"/>
            </a:endParaRPr>
          </a:p>
          <a:p>
            <a:r>
              <a:rPr lang="en-IN" altLang="en-US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 When you release compressed hydrogen in Expansion tube of Air conditioners  ,then it will create cooling iffect like air conditioning </a:t>
            </a:r>
            <a:endParaRPr lang="en-IN" altLang="en-US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  <a:p>
            <a:r>
              <a:rPr lang="en-IN" altLang="en-US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Hydrogen generator used  to generate hydrogen and storage can be done in Tanks ,Energy from solar panel can be used to produce hydrogen </a:t>
            </a:r>
            <a:endParaRPr lang="en-US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  <a:p>
            <a:endParaRPr lang="en-US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GAS can be used for cooking</a:t>
            </a:r>
            <a:endParaRPr lang="en-US" dirty="0"/>
          </a:p>
        </p:txBody>
      </p:sp>
      <p:pic>
        <p:nvPicPr>
          <p:cNvPr id="1026" name="Picture 2" descr="C:\Users\Korde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467965" y="4436892"/>
            <a:ext cx="3314714" cy="2151868"/>
          </a:xfrm>
          <a:prstGeom prst="rect">
            <a:avLst/>
          </a:prstGeom>
          <a:noFill/>
        </p:spPr>
      </p:pic>
      <p:pic>
        <p:nvPicPr>
          <p:cNvPr id="1028" name="Picture 4" descr="China Hho Gas Generator Manufacturers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357298"/>
            <a:ext cx="2143125" cy="2143125"/>
          </a:xfrm>
          <a:prstGeom prst="rect">
            <a:avLst/>
          </a:prstGeom>
          <a:noFill/>
        </p:spPr>
      </p:pic>
      <p:sp>
        <p:nvSpPr>
          <p:cNvPr id="1030" name="AutoShape 6" descr="Central Air Conditioner Indoor Unit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34" name="AutoShape 10" descr="Sunshine Shine Four Burner Gas Stov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36" name="AutoShape 12" descr="Sunshine Shine Four Burner Gas Stov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1038" name="Picture 14" descr="10 Best Gas Stoves in India (2024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9437" y="5156529"/>
            <a:ext cx="2876550" cy="1590675"/>
          </a:xfrm>
          <a:prstGeom prst="rect">
            <a:avLst/>
          </a:prstGeom>
          <a:noFill/>
        </p:spPr>
      </p:pic>
      <p:pic>
        <p:nvPicPr>
          <p:cNvPr id="11" name="Picture 18" descr="How Much Electricity Does A Solar Panel Produce?, 46% OF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20335" y="1142984"/>
            <a:ext cx="3420709" cy="2562231"/>
          </a:xfrm>
          <a:prstGeom prst="rect">
            <a:avLst/>
          </a:prstGeom>
          <a:noFill/>
        </p:spPr>
      </p:pic>
      <p:sp>
        <p:nvSpPr>
          <p:cNvPr id="12" name="Right Arrow 11"/>
          <p:cNvSpPr/>
          <p:nvPr/>
        </p:nvSpPr>
        <p:spPr>
          <a:xfrm rot="10800000" flipV="1">
            <a:off x="3420745" y="1700530"/>
            <a:ext cx="1579245" cy="3949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2268521" y="3683004"/>
            <a:ext cx="21431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143372" y="6000768"/>
            <a:ext cx="857256" cy="1428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IN" altLang="en-US"/>
              <a:t>Hydrogen Generator is used to store hydrogen gas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IN" altLang="en-US"/>
              <a:t>HHO Generator</a:t>
            </a:r>
            <a:endParaRPr lang="en-IN" altLang="en-US"/>
          </a:p>
        </p:txBody>
      </p:sp>
      <p:pic>
        <p:nvPicPr>
          <p:cNvPr id="1028" name="Picture 4" descr="China Hho Gas Generator Manufacturers ...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67585" y="2277110"/>
            <a:ext cx="3930015" cy="39300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IN" altLang="en-US"/>
              <a:t>Stored GAS can also be used for cooking ,</a:t>
            </a:r>
            <a:endParaRPr lang="en-IN" altLang="en-US"/>
          </a:p>
          <a:p>
            <a:r>
              <a:rPr lang="en-IN" altLang="en-US"/>
              <a:t>Stored gas can also be used for gas geaser</a:t>
            </a:r>
            <a:endParaRPr lang="en-IN" altLang="en-US"/>
          </a:p>
          <a:p>
            <a:r>
              <a:rPr lang="en-IN" altLang="en-US" i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sym typeface="+mn-ea"/>
              </a:rPr>
              <a:t>Stored gas can also be used for Air conditioning , here gas expansion property of gas can be utelized to create cooling effect </a:t>
            </a:r>
            <a:endParaRPr lang="en-IN" altLang="en-US" i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sym typeface="+mn-ea"/>
            </a:endParaRPr>
          </a:p>
          <a:p>
            <a:r>
              <a:rPr lang="en-IN" altLang="en-US" i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sym typeface="+mn-ea"/>
              </a:rPr>
              <a:t>Energy storage is the advantage and project implimentation can be done on Roof top or many industrial application      </a:t>
            </a:r>
            <a:endParaRPr lang="en-IN" altLang="en-US" i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sym typeface="+mn-ea"/>
            </a:endParaRPr>
          </a:p>
          <a:p>
            <a:endParaRPr lang="en-IN" altLang="en-US" i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</a:endParaRPr>
          </a:p>
          <a:p>
            <a:endParaRPr lang="en-IN" altLang="en-US" i="1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</a:endParaRPr>
          </a:p>
          <a:p>
            <a:endParaRPr lang="en-IN" altLang="en-US"/>
          </a:p>
          <a:p>
            <a:pPr marL="0" indent="0">
              <a:buNone/>
            </a:pPr>
            <a:endParaRPr lang="en-I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dirty="0" smtClean="0">
                <a:solidFill>
                  <a:srgbClr val="FF0000"/>
                </a:solidFill>
              </a:rPr>
              <a:t>PRESSURED HYDROGEN GAS USED FOR  GAS GEASER </a:t>
            </a:r>
            <a:endParaRPr lang="en-IN" sz="2800" dirty="0" smtClean="0">
              <a:solidFill>
                <a:srgbClr val="FF0000"/>
              </a:solidFill>
            </a:endParaRPr>
          </a:p>
        </p:txBody>
      </p:sp>
      <p:pic>
        <p:nvPicPr>
          <p:cNvPr id="3074" name="Picture 2" descr="T50 Gas Tank Containers | Seaco Global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1472" y="4000504"/>
            <a:ext cx="2619375" cy="1743076"/>
          </a:xfrm>
          <a:prstGeom prst="rect">
            <a:avLst/>
          </a:prstGeom>
          <a:noFill/>
        </p:spPr>
      </p:pic>
      <p:pic>
        <p:nvPicPr>
          <p:cNvPr id="5" name="Content Placeholder 4" descr="China Hho Gas Generator Manufacturers ...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2143125" cy="2143125"/>
          </a:xfrm>
          <a:prstGeom prst="rect">
            <a:avLst/>
          </a:prstGeom>
          <a:noFill/>
        </p:spPr>
      </p:pic>
      <p:sp>
        <p:nvSpPr>
          <p:cNvPr id="3076" name="AutoShape 4" descr="cost of installing rooftop solar pane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78" name="AutoShape 6" descr="cost of installing rooftop solar pane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0" name="AutoShape 8" descr="cost of installing rooftop solar pane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2" name="AutoShape 10" descr="cost of installing rooftop solar pane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4" name="AutoShape 12" descr="Components That Make Up Solar Panels - E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6" name="AutoShape 14" descr="Components That Make Up Solar Panels - E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88" name="AutoShape 16" descr="Components That Make Up Solar Panels - E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3090" name="Picture 18" descr="How Much Electricity Does A Solar Panel Produce?, 46% OF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571612"/>
            <a:ext cx="2466975" cy="1847851"/>
          </a:xfrm>
          <a:prstGeom prst="rect">
            <a:avLst/>
          </a:prstGeom>
          <a:noFill/>
        </p:spPr>
      </p:pic>
      <p:sp>
        <p:nvSpPr>
          <p:cNvPr id="17" name="Down Arrow 16"/>
          <p:cNvSpPr/>
          <p:nvPr/>
        </p:nvSpPr>
        <p:spPr>
          <a:xfrm rot="5400000">
            <a:off x="2875347" y="2125256"/>
            <a:ext cx="571504" cy="11072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2071670" y="3500438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AutoShape 20" descr="Central Air Conditioner Indoor Unit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3094" name="Picture 22" descr="Surya PNG Instant Water Heater (Gas Geyser) 16 Litres (White) With Heavy  Pure Copper Tank (4KG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8824" y="3644585"/>
            <a:ext cx="1928858" cy="2786082"/>
          </a:xfrm>
          <a:prstGeom prst="rect">
            <a:avLst/>
          </a:prstGeom>
          <a:noFill/>
        </p:spPr>
      </p:pic>
      <p:sp>
        <p:nvSpPr>
          <p:cNvPr id="26" name="Right Arrow 25"/>
          <p:cNvSpPr/>
          <p:nvPr/>
        </p:nvSpPr>
        <p:spPr>
          <a:xfrm>
            <a:off x="3357554" y="4857760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Display 2"/>
          <p:cNvSpPr/>
          <p:nvPr/>
        </p:nvSpPr>
        <p:spPr>
          <a:xfrm>
            <a:off x="6660515" y="2276475"/>
            <a:ext cx="1787525" cy="720090"/>
          </a:xfrm>
          <a:prstGeom prst="flowChartDisplay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IN" altLang="en-US"/>
              <a:t>ROOFTOP SOLAR</a:t>
            </a:r>
            <a:endParaRPr lang="en-IN" altLang="en-US"/>
          </a:p>
        </p:txBody>
      </p:sp>
      <p:sp>
        <p:nvSpPr>
          <p:cNvPr id="6" name="Flowchart: Display 5"/>
          <p:cNvSpPr/>
          <p:nvPr>
            <p:custDataLst>
              <p:tags r:id="rId5"/>
            </p:custDataLst>
          </p:nvPr>
        </p:nvSpPr>
        <p:spPr>
          <a:xfrm>
            <a:off x="6787515" y="4563745"/>
            <a:ext cx="1787525" cy="720090"/>
          </a:xfrm>
          <a:prstGeom prst="flowChartDisplay">
            <a:avLst/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r>
              <a:rPr lang="en-IN" altLang="en-US"/>
              <a:t>GACS</a:t>
            </a:r>
            <a:endParaRPr lang="en-IN" altLang="en-US"/>
          </a:p>
          <a:p>
            <a:pPr algn="ctr"/>
            <a:r>
              <a:rPr lang="en-IN" altLang="en-US"/>
              <a:t>GEASER </a:t>
            </a:r>
            <a:endParaRPr lang="en-I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IN" altLang="en-US"/>
              <a:t>Stored gas with three applications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1955"/>
            <a:ext cx="8229600" cy="4525963"/>
          </a:xfrm>
        </p:spPr>
        <p:txBody>
          <a:bodyPr/>
          <a:p>
            <a:endParaRPr lang="en-US"/>
          </a:p>
        </p:txBody>
      </p:sp>
      <p:pic>
        <p:nvPicPr>
          <p:cNvPr id="3094" name="Picture 22" descr="Surya PNG Instant Water Heater (Gas Geyser) 16 Litres (White) With Heavy  Pure Copper Tank (4KG)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39449" y="1628460"/>
            <a:ext cx="1928858" cy="2786082"/>
          </a:xfrm>
          <a:prstGeom prst="rect">
            <a:avLst/>
          </a:prstGeom>
          <a:noFill/>
        </p:spPr>
      </p:pic>
      <p:pic>
        <p:nvPicPr>
          <p:cNvPr id="1038" name="Picture 14" descr="10 Best Gas Stoves in India (2024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632" y="1700224"/>
            <a:ext cx="2876550" cy="1590675"/>
          </a:xfrm>
          <a:prstGeom prst="rect">
            <a:avLst/>
          </a:prstGeom>
          <a:noFill/>
        </p:spPr>
      </p:pic>
      <p:pic>
        <p:nvPicPr>
          <p:cNvPr id="2052" name="Picture 4" descr="5 Star Central Air Conditioner Indoor Un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120" y="1484630"/>
            <a:ext cx="3001010" cy="2643505"/>
          </a:xfrm>
          <a:prstGeom prst="rect">
            <a:avLst/>
          </a:prstGeom>
          <a:noFill/>
        </p:spPr>
      </p:pic>
      <p:sp>
        <p:nvSpPr>
          <p:cNvPr id="4" name="Flowchart: Terminator 3"/>
          <p:cNvSpPr/>
          <p:nvPr/>
        </p:nvSpPr>
        <p:spPr>
          <a:xfrm>
            <a:off x="467360" y="4919345"/>
            <a:ext cx="2962910" cy="1080770"/>
          </a:xfrm>
          <a:prstGeom prst="flowChartTerminator">
            <a:avLst/>
          </a:prstGeom>
          <a:solidFill>
            <a:srgbClr val="7030A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IN" altLang="en-US"/>
              <a:t>HYDROGEN GAS</a:t>
            </a:r>
            <a:endParaRPr lang="en-IN" altLang="en-US"/>
          </a:p>
        </p:txBody>
      </p:sp>
      <p:sp>
        <p:nvSpPr>
          <p:cNvPr id="5" name="Flowchart: Terminator 4"/>
          <p:cNvSpPr/>
          <p:nvPr/>
        </p:nvSpPr>
        <p:spPr>
          <a:xfrm>
            <a:off x="4643755" y="4869180"/>
            <a:ext cx="3165475" cy="1080770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IN" altLang="en-US"/>
              <a:t>FREON GAS</a:t>
            </a:r>
            <a:endParaRPr lang="en-IN" altLang="en-US"/>
          </a:p>
        </p:txBody>
      </p:sp>
      <p:sp>
        <p:nvSpPr>
          <p:cNvPr id="6" name="Up Arrow 5"/>
          <p:cNvSpPr/>
          <p:nvPr/>
        </p:nvSpPr>
        <p:spPr>
          <a:xfrm>
            <a:off x="1907540" y="4273550"/>
            <a:ext cx="360045" cy="62865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7" name="Bent-Up Arrow 6"/>
          <p:cNvSpPr/>
          <p:nvPr/>
        </p:nvSpPr>
        <p:spPr>
          <a:xfrm>
            <a:off x="3275965" y="3644900"/>
            <a:ext cx="431800" cy="1368425"/>
          </a:xfrm>
          <a:prstGeom prst="bentUpArrow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>
            <a:off x="7236460" y="3932555"/>
            <a:ext cx="431800" cy="864870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" y="217805"/>
            <a:ext cx="8282305" cy="1200150"/>
          </a:xfr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>
            <a:normAutofit fontScale="90000"/>
          </a:bodyPr>
          <a:p>
            <a:r>
              <a:rPr lang="en-IN" altLang="en-US"/>
              <a:t>Energy storage in form of hydrogen and freon gas</a:t>
            </a:r>
            <a:endParaRPr lang="en-I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p>
            <a:r>
              <a:rPr lang="en-IN" altLang="en-US">
                <a:solidFill>
                  <a:schemeClr val="bg2">
                    <a:lumMod val="10000"/>
                  </a:schemeClr>
                </a:solidFill>
              </a:rPr>
              <a:t>Gas compresser is used which will run on solar energy</a:t>
            </a:r>
            <a:endParaRPr lang="en-IN" altLang="en-US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IN" altLang="en-US">
                <a:solidFill>
                  <a:schemeClr val="bg2">
                    <a:lumMod val="10000"/>
                  </a:schemeClr>
                </a:solidFill>
              </a:rPr>
              <a:t>compressed gas can be used as stored energy </a:t>
            </a:r>
            <a:endParaRPr lang="en-IN" altLang="en-US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IN" altLang="en-US">
                <a:solidFill>
                  <a:schemeClr val="bg2">
                    <a:lumMod val="10000"/>
                  </a:schemeClr>
                </a:solidFill>
              </a:rPr>
              <a:t>when we use tanks to store energy </a:t>
            </a:r>
            <a:endParaRPr lang="en-IN" altLang="en-US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IN" altLang="en-US">
                <a:solidFill>
                  <a:schemeClr val="bg2">
                    <a:lumMod val="10000"/>
                  </a:schemeClr>
                </a:solidFill>
              </a:rPr>
              <a:t>we store energy in compressed gas form </a:t>
            </a:r>
            <a:endParaRPr lang="en-IN" altLang="en-US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IN" altLang="en-US">
                <a:solidFill>
                  <a:schemeClr val="bg2">
                    <a:lumMod val="10000"/>
                  </a:schemeClr>
                </a:solidFill>
              </a:rPr>
              <a:t>thus we can store energy </a:t>
            </a:r>
            <a:endParaRPr lang="en-IN" altLang="en-US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8580" y="913765"/>
            <a:ext cx="3631565" cy="504190"/>
          </a:xfrm>
        </p:spPr>
        <p:txBody>
          <a:bodyPr>
            <a:normAutofit fontScale="90000"/>
          </a:bodyPr>
          <a:p>
            <a:pPr algn="l"/>
            <a:r>
              <a:rPr lang="en-IN" altLang="en-US" sz="1800">
                <a:solidFill>
                  <a:srgbClr val="FF0000"/>
                </a:solidFill>
              </a:rPr>
              <a:t>Fuel cell to generate energy from stored hydrogen gas</a:t>
            </a:r>
            <a:endParaRPr lang="en-IN" altLang="en-US" sz="1800">
              <a:solidFill>
                <a:srgbClr val="FF0000"/>
              </a:solidFill>
            </a:endParaRPr>
          </a:p>
        </p:txBody>
      </p:sp>
      <p:pic>
        <p:nvPicPr>
          <p:cNvPr id="11" name="Picture 18" descr="How Much Electricity Does A Solar Panel Produce?, 46% OFF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7315" y="44434"/>
            <a:ext cx="3420709" cy="2562231"/>
          </a:xfrm>
          <a:prstGeom prst="rect">
            <a:avLst/>
          </a:prstGeom>
          <a:noFill/>
        </p:spPr>
      </p:pic>
      <p:pic>
        <p:nvPicPr>
          <p:cNvPr id="12" name="Content Placeholder 4" descr="China Hho Gas Generator Manufacturers ..."/>
          <p:cNvPicPr>
            <a:picLocks noGrp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291" y="3429303"/>
            <a:ext cx="2143125" cy="2143125"/>
          </a:xfrm>
          <a:prstGeom prst="rect">
            <a:avLst/>
          </a:prstGeom>
          <a:noFill/>
        </p:spPr>
      </p:pic>
      <p:pic>
        <p:nvPicPr>
          <p:cNvPr id="3074" name="Picture 2" descr="T50 Gas Tank Containers | Seaco Glob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8282" y="4509139"/>
            <a:ext cx="2619375" cy="1743076"/>
          </a:xfrm>
          <a:prstGeom prst="rect">
            <a:avLst/>
          </a:prstGeom>
          <a:noFill/>
        </p:spPr>
      </p:pic>
      <p:pic>
        <p:nvPicPr>
          <p:cNvPr id="3094" name="Picture 22" descr="Surya PNG Instant Water Heater (Gas Geyser) 16 Litres (White) With Heavy  Pure Copper Tank (4KG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2695" y="2276475"/>
            <a:ext cx="1615440" cy="2332990"/>
          </a:xfrm>
          <a:prstGeom prst="rect">
            <a:avLst/>
          </a:prstGeom>
          <a:noFill/>
        </p:spPr>
      </p:pic>
      <p:pic>
        <p:nvPicPr>
          <p:cNvPr id="1038" name="Picture 14" descr="10 Best Gas Stoves in India (2024 ..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31587" y="5300674"/>
            <a:ext cx="2876550" cy="1590675"/>
          </a:xfrm>
          <a:prstGeom prst="rect">
            <a:avLst/>
          </a:prstGeom>
          <a:noFill/>
        </p:spPr>
      </p:pic>
      <p:sp>
        <p:nvSpPr>
          <p:cNvPr id="4" name="Right Arrow 3"/>
          <p:cNvSpPr/>
          <p:nvPr/>
        </p:nvSpPr>
        <p:spPr>
          <a:xfrm rot="16200000">
            <a:off x="6969760" y="1463040"/>
            <a:ext cx="715645" cy="18224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339340" y="4393565"/>
            <a:ext cx="287655" cy="2159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6" name="Left-Right-Up Arrow 5"/>
          <p:cNvSpPr/>
          <p:nvPr/>
        </p:nvSpPr>
        <p:spPr>
          <a:xfrm rot="16200000">
            <a:off x="6675755" y="4049395"/>
            <a:ext cx="864235" cy="1552575"/>
          </a:xfrm>
          <a:prstGeom prst="leftRight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5400000">
            <a:off x="1403350" y="2852420"/>
            <a:ext cx="504190" cy="43243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6"/>
          <a:stretch>
            <a:fillRect/>
          </a:stretch>
        </p:blipFill>
        <p:spPr>
          <a:xfrm>
            <a:off x="4512945" y="1795780"/>
            <a:ext cx="2898775" cy="1970405"/>
          </a:xfrm>
          <a:prstGeom prst="rect">
            <a:avLst/>
          </a:prstGeom>
        </p:spPr>
      </p:pic>
      <p:sp>
        <p:nvSpPr>
          <p:cNvPr id="7" name="Up Arrow 6"/>
          <p:cNvSpPr/>
          <p:nvPr/>
        </p:nvSpPr>
        <p:spPr>
          <a:xfrm>
            <a:off x="5292090" y="3932555"/>
            <a:ext cx="288290" cy="504190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8915" y="274955"/>
            <a:ext cx="4667885" cy="1143000"/>
          </a:xfrm>
        </p:spPr>
        <p:txBody>
          <a:bodyPr>
            <a:normAutofit fontScale="90000"/>
          </a:bodyPr>
          <a:p>
            <a:r>
              <a:rPr lang="en-IN" altLang="en-US" sz="3555"/>
              <a:t>Freon gas compressed for air conditioning</a:t>
            </a:r>
            <a:endParaRPr lang="en-IN" altLang="en-US" sz="3555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251460" y="4292600"/>
            <a:ext cx="3121025" cy="2329180"/>
          </a:xfrm>
          <a:prstGeom prst="rect">
            <a:avLst/>
          </a:prstGeom>
        </p:spPr>
      </p:pic>
      <p:pic>
        <p:nvPicPr>
          <p:cNvPr id="11" name="Picture 18" descr="How Much Electricity Does A Solar Panel Produce?, 46% OF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315" y="44434"/>
            <a:ext cx="3420709" cy="2562231"/>
          </a:xfrm>
          <a:prstGeom prst="rect">
            <a:avLst/>
          </a:prstGeom>
          <a:noFill/>
        </p:spPr>
      </p:pic>
      <p:pic>
        <p:nvPicPr>
          <p:cNvPr id="2052" name="Picture 4" descr="5 Star Central Air Conditioner Indoor Un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8213" y="4004949"/>
            <a:ext cx="3357586" cy="2643206"/>
          </a:xfrm>
          <a:prstGeom prst="rect">
            <a:avLst/>
          </a:prstGeom>
          <a:noFill/>
        </p:spPr>
      </p:pic>
      <p:sp>
        <p:nvSpPr>
          <p:cNvPr id="5" name="Down Arrow 4"/>
          <p:cNvSpPr/>
          <p:nvPr/>
        </p:nvSpPr>
        <p:spPr>
          <a:xfrm rot="16200000">
            <a:off x="4211955" y="5640070"/>
            <a:ext cx="432435" cy="100838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1475105" y="2636520"/>
            <a:ext cx="432435" cy="100838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1558</Words>
  <Application>WPS Presentation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Arial</vt:lpstr>
      <vt:lpstr>SimSun</vt:lpstr>
      <vt:lpstr>Wingdings</vt:lpstr>
      <vt:lpstr>Calibri</vt:lpstr>
      <vt:lpstr>Microsoft YaHei</vt:lpstr>
      <vt:lpstr>Arial Unicode MS</vt:lpstr>
      <vt:lpstr>Office Theme</vt:lpstr>
      <vt:lpstr>ENERGY STORAGE IN FORM OF HYDROGEN AND USED FOR AIR CONDITIONING   </vt:lpstr>
      <vt:lpstr>Freon And Hydrogen gas can be compressed using solar energy </vt:lpstr>
      <vt:lpstr>PRESSURED HYDROGEN GAS USED FOR AIR CONDITIONING AND GAS GEASER </vt:lpstr>
      <vt:lpstr>Energy storage in {Hydrogen gas} Tank </vt:lpstr>
      <vt:lpstr>GAS can be used for cooking</vt:lpstr>
      <vt:lpstr>Hydrogen Generator is used to store hydrogen gas</vt:lpstr>
      <vt:lpstr>PowerPoint 演示文稿</vt:lpstr>
      <vt:lpstr>PRESSURED HYDROGEN GAS USED FOR  GAS GEASER </vt:lpstr>
      <vt:lpstr>Stored gas with three applications</vt:lpstr>
      <vt:lpstr>Energy storage in form of hydrogen and freon gas</vt:lpstr>
      <vt:lpstr>DETAIL EXPLANATION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STORAGE </dc:title>
  <dc:creator>Windows User</dc:creator>
  <cp:lastModifiedBy>Amol Bakane</cp:lastModifiedBy>
  <cp:revision>33</cp:revision>
  <dcterms:created xsi:type="dcterms:W3CDTF">2024-07-20T06:17:00Z</dcterms:created>
  <dcterms:modified xsi:type="dcterms:W3CDTF">2025-01-31T11:12:05Z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AA4B6CDB698F401996C7EE729929BEB5_13</vt:lpwstr>
  </property>
  <property fmtid="{D5CDD505-2E9C-101B-9397-08002B2CF9AE}" pid="3" name="KSOProductBuildVer">
    <vt:lpwstr>1033-12.2.0.19805</vt:lpwstr>
  </property>
</Properties>
</file>